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306" r:id="rId2"/>
    <p:sldId id="307" r:id="rId3"/>
    <p:sldId id="308" r:id="rId4"/>
    <p:sldId id="309" r:id="rId5"/>
    <p:sldId id="310" r:id="rId6"/>
    <p:sldId id="311" r:id="rId7"/>
    <p:sldId id="272" r:id="rId8"/>
    <p:sldId id="287" r:id="rId9"/>
    <p:sldId id="360" r:id="rId10"/>
    <p:sldId id="326" r:id="rId11"/>
    <p:sldId id="338" r:id="rId12"/>
    <p:sldId id="384" r:id="rId13"/>
    <p:sldId id="358" r:id="rId14"/>
    <p:sldId id="286" r:id="rId15"/>
    <p:sldId id="364" r:id="rId16"/>
    <p:sldId id="382" r:id="rId17"/>
    <p:sldId id="283" r:id="rId18"/>
    <p:sldId id="259" r:id="rId19"/>
    <p:sldId id="297" r:id="rId20"/>
    <p:sldId id="273" r:id="rId21"/>
    <p:sldId id="257" r:id="rId22"/>
    <p:sldId id="381" r:id="rId23"/>
    <p:sldId id="263" r:id="rId24"/>
    <p:sldId id="261" r:id="rId25"/>
    <p:sldId id="280" r:id="rId26"/>
    <p:sldId id="269" r:id="rId27"/>
    <p:sldId id="270" r:id="rId28"/>
    <p:sldId id="365" r:id="rId29"/>
    <p:sldId id="323" r:id="rId30"/>
    <p:sldId id="295" r:id="rId31"/>
    <p:sldId id="383" r:id="rId32"/>
    <p:sldId id="284" r:id="rId33"/>
    <p:sldId id="367" r:id="rId34"/>
    <p:sldId id="333" r:id="rId35"/>
    <p:sldId id="343" r:id="rId36"/>
    <p:sldId id="339" r:id="rId37"/>
    <p:sldId id="346" r:id="rId38"/>
    <p:sldId id="345" r:id="rId39"/>
    <p:sldId id="329" r:id="rId40"/>
    <p:sldId id="289" r:id="rId41"/>
    <p:sldId id="369" r:id="rId42"/>
    <p:sldId id="372" r:id="rId43"/>
    <p:sldId id="321" r:id="rId44"/>
    <p:sldId id="380" r:id="rId45"/>
    <p:sldId id="296" r:id="rId46"/>
    <p:sldId id="370" r:id="rId47"/>
    <p:sldId id="318" r:id="rId48"/>
    <p:sldId id="378" r:id="rId49"/>
    <p:sldId id="385" r:id="rId50"/>
    <p:sldId id="319" r:id="rId51"/>
    <p:sldId id="336" r:id="rId52"/>
  </p:sldIdLst>
  <p:sldSz cx="12192000" cy="6858000"/>
  <p:notesSz cx="7077075" cy="90281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en Tzikas" initials="ST" lastIdx="2" clrIdx="0">
    <p:extLst>
      <p:ext uri="{19B8F6BF-5375-455C-9EA6-DF929625EA0E}">
        <p15:presenceInfo xmlns:p15="http://schemas.microsoft.com/office/powerpoint/2012/main" userId="1e921e602461bfb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584" autoAdjust="0"/>
    <p:restoredTop sz="0" autoAdjust="0"/>
  </p:normalViewPr>
  <p:slideViewPr>
    <p:cSldViewPr snapToGrid="0">
      <p:cViewPr varScale="1">
        <p:scale>
          <a:sx n="114" d="100"/>
          <a:sy n="114" d="100"/>
        </p:scale>
        <p:origin x="552" y="10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52973"/>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4008705" y="0"/>
            <a:ext cx="3066733" cy="452973"/>
          </a:xfrm>
          <a:prstGeom prst="rect">
            <a:avLst/>
          </a:prstGeom>
        </p:spPr>
        <p:txBody>
          <a:bodyPr vert="horz" lIns="93177" tIns="46589" rIns="93177" bIns="46589" rtlCol="0"/>
          <a:lstStyle>
            <a:lvl1pPr algn="r">
              <a:defRPr sz="1200"/>
            </a:lvl1pPr>
          </a:lstStyle>
          <a:p>
            <a:fld id="{C3C6D914-14EF-49C3-AA45-EA3297BA6AB3}" type="datetimeFigureOut">
              <a:rPr lang="en-US" smtClean="0"/>
              <a:t>5/16/2022</a:t>
            </a:fld>
            <a:endParaRPr lang="en-US" dirty="0"/>
          </a:p>
        </p:txBody>
      </p:sp>
      <p:sp>
        <p:nvSpPr>
          <p:cNvPr id="4" name="Slide Image Placeholder 3"/>
          <p:cNvSpPr>
            <a:spLocks noGrp="1" noRot="1" noChangeAspect="1"/>
          </p:cNvSpPr>
          <p:nvPr>
            <p:ph type="sldImg" idx="2"/>
          </p:nvPr>
        </p:nvSpPr>
        <p:spPr>
          <a:xfrm>
            <a:off x="830263" y="1128713"/>
            <a:ext cx="5416550" cy="3046412"/>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7708" y="4344779"/>
            <a:ext cx="5661660" cy="3554820"/>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575141"/>
            <a:ext cx="3066733" cy="452972"/>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8705" y="8575141"/>
            <a:ext cx="3066733" cy="452972"/>
          </a:xfrm>
          <a:prstGeom prst="rect">
            <a:avLst/>
          </a:prstGeom>
        </p:spPr>
        <p:txBody>
          <a:bodyPr vert="horz" lIns="93177" tIns="46589" rIns="93177" bIns="46589" rtlCol="0" anchor="b"/>
          <a:lstStyle>
            <a:lvl1pPr algn="r">
              <a:defRPr sz="1200"/>
            </a:lvl1pPr>
          </a:lstStyle>
          <a:p>
            <a:fld id="{4DA44E71-4314-41E1-8BD1-298D4B6389D5}" type="slidenum">
              <a:rPr lang="en-US" smtClean="0"/>
              <a:t>‹#›</a:t>
            </a:fld>
            <a:endParaRPr lang="en-US" dirty="0"/>
          </a:p>
        </p:txBody>
      </p:sp>
    </p:spTree>
    <p:extLst>
      <p:ext uri="{BB962C8B-B14F-4D97-AF65-F5344CB8AC3E}">
        <p14:creationId xmlns:p14="http://schemas.microsoft.com/office/powerpoint/2010/main" val="3051082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FCEDDA-B189-4775-9BB3-04A4ECD18EC3}" type="slidenum">
              <a:rPr lang="en-US" smtClean="0"/>
              <a:t>1</a:t>
            </a:fld>
            <a:endParaRPr lang="en-US" dirty="0"/>
          </a:p>
        </p:txBody>
      </p:sp>
    </p:spTree>
    <p:extLst>
      <p:ext uri="{BB962C8B-B14F-4D97-AF65-F5344CB8AC3E}">
        <p14:creationId xmlns:p14="http://schemas.microsoft.com/office/powerpoint/2010/main" val="479803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FCEDDA-B189-4775-9BB3-04A4ECD18EC3}" type="slidenum">
              <a:rPr lang="en-US" smtClean="0"/>
              <a:t>2</a:t>
            </a:fld>
            <a:endParaRPr lang="en-US" dirty="0"/>
          </a:p>
        </p:txBody>
      </p:sp>
    </p:spTree>
    <p:extLst>
      <p:ext uri="{BB962C8B-B14F-4D97-AF65-F5344CB8AC3E}">
        <p14:creationId xmlns:p14="http://schemas.microsoft.com/office/powerpoint/2010/main" val="2703120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FCEDDA-B189-4775-9BB3-04A4ECD18EC3}" type="slidenum">
              <a:rPr lang="en-US" smtClean="0"/>
              <a:t>3</a:t>
            </a:fld>
            <a:endParaRPr lang="en-US" dirty="0"/>
          </a:p>
        </p:txBody>
      </p:sp>
    </p:spTree>
    <p:extLst>
      <p:ext uri="{BB962C8B-B14F-4D97-AF65-F5344CB8AC3E}">
        <p14:creationId xmlns:p14="http://schemas.microsoft.com/office/powerpoint/2010/main" val="2885084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FCEDDA-B189-4775-9BB3-04A4ECD18EC3}" type="slidenum">
              <a:rPr lang="en-US" smtClean="0"/>
              <a:t>4</a:t>
            </a:fld>
            <a:endParaRPr lang="en-US" dirty="0"/>
          </a:p>
        </p:txBody>
      </p:sp>
    </p:spTree>
    <p:extLst>
      <p:ext uri="{BB962C8B-B14F-4D97-AF65-F5344CB8AC3E}">
        <p14:creationId xmlns:p14="http://schemas.microsoft.com/office/powerpoint/2010/main" val="1948663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FCEDDA-B189-4775-9BB3-04A4ECD18EC3}" type="slidenum">
              <a:rPr lang="en-US" smtClean="0"/>
              <a:t>39</a:t>
            </a:fld>
            <a:endParaRPr lang="en-US" dirty="0"/>
          </a:p>
        </p:txBody>
      </p:sp>
    </p:spTree>
    <p:extLst>
      <p:ext uri="{BB962C8B-B14F-4D97-AF65-F5344CB8AC3E}">
        <p14:creationId xmlns:p14="http://schemas.microsoft.com/office/powerpoint/2010/main" val="1719896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76DE1C9-760F-4EA0-9655-25BDED5CD40F}" type="datetimeFigureOut">
              <a:rPr lang="en-US" smtClean="0"/>
              <a:t>5/16/2022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0A79B17-5477-42C2-BA87-43B83D0B0157}" type="slidenum">
              <a:rPr lang="en-US" smtClean="0"/>
              <a:t>‹#›</a:t>
            </a:fld>
            <a:endParaRPr lang="en-US" dirty="0"/>
          </a:p>
        </p:txBody>
      </p:sp>
    </p:spTree>
    <p:extLst>
      <p:ext uri="{BB962C8B-B14F-4D97-AF65-F5344CB8AC3E}">
        <p14:creationId xmlns:p14="http://schemas.microsoft.com/office/powerpoint/2010/main" val="2845011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6DE1C9-760F-4EA0-9655-25BDED5CD40F}" type="datetimeFigureOut">
              <a:rPr lang="en-US" smtClean="0"/>
              <a:t>5/16/2022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0A79B17-5477-42C2-BA87-43B83D0B0157}" type="slidenum">
              <a:rPr lang="en-US" smtClean="0"/>
              <a:t>‹#›</a:t>
            </a:fld>
            <a:endParaRPr lang="en-US" dirty="0"/>
          </a:p>
        </p:txBody>
      </p:sp>
    </p:spTree>
    <p:extLst>
      <p:ext uri="{BB962C8B-B14F-4D97-AF65-F5344CB8AC3E}">
        <p14:creationId xmlns:p14="http://schemas.microsoft.com/office/powerpoint/2010/main" val="3408451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6DE1C9-760F-4EA0-9655-25BDED5CD40F}" type="datetimeFigureOut">
              <a:rPr lang="en-US" smtClean="0"/>
              <a:t>5/16/2022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0A79B17-5477-42C2-BA87-43B83D0B0157}" type="slidenum">
              <a:rPr lang="en-US" smtClean="0"/>
              <a:t>‹#›</a:t>
            </a:fld>
            <a:endParaRPr lang="en-US" dirty="0"/>
          </a:p>
        </p:txBody>
      </p:sp>
    </p:spTree>
    <p:extLst>
      <p:ext uri="{BB962C8B-B14F-4D97-AF65-F5344CB8AC3E}">
        <p14:creationId xmlns:p14="http://schemas.microsoft.com/office/powerpoint/2010/main" val="3526609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6DE1C9-760F-4EA0-9655-25BDED5CD40F}" type="datetimeFigureOut">
              <a:rPr lang="en-US" smtClean="0"/>
              <a:t>5/16/2022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0A79B17-5477-42C2-BA87-43B83D0B0157}" type="slidenum">
              <a:rPr lang="en-US" smtClean="0"/>
              <a:t>‹#›</a:t>
            </a:fld>
            <a:endParaRPr lang="en-US" dirty="0"/>
          </a:p>
        </p:txBody>
      </p:sp>
    </p:spTree>
    <p:extLst>
      <p:ext uri="{BB962C8B-B14F-4D97-AF65-F5344CB8AC3E}">
        <p14:creationId xmlns:p14="http://schemas.microsoft.com/office/powerpoint/2010/main" val="2756034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76DE1C9-760F-4EA0-9655-25BDED5CD40F}" type="datetimeFigureOut">
              <a:rPr lang="en-US" smtClean="0"/>
              <a:t>5/16/2022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0A79B17-5477-42C2-BA87-43B83D0B0157}" type="slidenum">
              <a:rPr lang="en-US" smtClean="0"/>
              <a:t>‹#›</a:t>
            </a:fld>
            <a:endParaRPr lang="en-US" dirty="0"/>
          </a:p>
        </p:txBody>
      </p:sp>
    </p:spTree>
    <p:extLst>
      <p:ext uri="{BB962C8B-B14F-4D97-AF65-F5344CB8AC3E}">
        <p14:creationId xmlns:p14="http://schemas.microsoft.com/office/powerpoint/2010/main" val="764337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6DE1C9-760F-4EA0-9655-25BDED5CD40F}" type="datetimeFigureOut">
              <a:rPr lang="en-US" smtClean="0"/>
              <a:t>5/16/2022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0A79B17-5477-42C2-BA87-43B83D0B0157}" type="slidenum">
              <a:rPr lang="en-US" smtClean="0"/>
              <a:t>‹#›</a:t>
            </a:fld>
            <a:endParaRPr lang="en-US" dirty="0"/>
          </a:p>
        </p:txBody>
      </p:sp>
    </p:spTree>
    <p:extLst>
      <p:ext uri="{BB962C8B-B14F-4D97-AF65-F5344CB8AC3E}">
        <p14:creationId xmlns:p14="http://schemas.microsoft.com/office/powerpoint/2010/main" val="312788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6DE1C9-760F-4EA0-9655-25BDED5CD40F}" type="datetimeFigureOut">
              <a:rPr lang="en-US" smtClean="0"/>
              <a:t>5/16/2022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0A79B17-5477-42C2-BA87-43B83D0B0157}" type="slidenum">
              <a:rPr lang="en-US" smtClean="0"/>
              <a:t>‹#›</a:t>
            </a:fld>
            <a:endParaRPr lang="en-US" dirty="0"/>
          </a:p>
        </p:txBody>
      </p:sp>
    </p:spTree>
    <p:extLst>
      <p:ext uri="{BB962C8B-B14F-4D97-AF65-F5344CB8AC3E}">
        <p14:creationId xmlns:p14="http://schemas.microsoft.com/office/powerpoint/2010/main" val="2914398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6DE1C9-760F-4EA0-9655-25BDED5CD40F}" type="datetimeFigureOut">
              <a:rPr lang="en-US" smtClean="0"/>
              <a:t>5/16/2022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0A79B17-5477-42C2-BA87-43B83D0B0157}" type="slidenum">
              <a:rPr lang="en-US" smtClean="0"/>
              <a:t>‹#›</a:t>
            </a:fld>
            <a:endParaRPr lang="en-US" dirty="0"/>
          </a:p>
        </p:txBody>
      </p:sp>
    </p:spTree>
    <p:extLst>
      <p:ext uri="{BB962C8B-B14F-4D97-AF65-F5344CB8AC3E}">
        <p14:creationId xmlns:p14="http://schemas.microsoft.com/office/powerpoint/2010/main" val="2325659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6DE1C9-760F-4EA0-9655-25BDED5CD40F}" type="datetimeFigureOut">
              <a:rPr lang="en-US" smtClean="0"/>
              <a:t>5/16/2022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0A79B17-5477-42C2-BA87-43B83D0B0157}" type="slidenum">
              <a:rPr lang="en-US" smtClean="0"/>
              <a:t>‹#›</a:t>
            </a:fld>
            <a:endParaRPr lang="en-US" dirty="0"/>
          </a:p>
        </p:txBody>
      </p:sp>
    </p:spTree>
    <p:extLst>
      <p:ext uri="{BB962C8B-B14F-4D97-AF65-F5344CB8AC3E}">
        <p14:creationId xmlns:p14="http://schemas.microsoft.com/office/powerpoint/2010/main" val="503850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76DE1C9-760F-4EA0-9655-25BDED5CD40F}" type="datetimeFigureOut">
              <a:rPr lang="en-US" smtClean="0"/>
              <a:t>5/16/2022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0A79B17-5477-42C2-BA87-43B83D0B0157}" type="slidenum">
              <a:rPr lang="en-US" smtClean="0"/>
              <a:t>‹#›</a:t>
            </a:fld>
            <a:endParaRPr lang="en-US" dirty="0"/>
          </a:p>
        </p:txBody>
      </p:sp>
    </p:spTree>
    <p:extLst>
      <p:ext uri="{BB962C8B-B14F-4D97-AF65-F5344CB8AC3E}">
        <p14:creationId xmlns:p14="http://schemas.microsoft.com/office/powerpoint/2010/main" val="3079820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76DE1C9-760F-4EA0-9655-25BDED5CD40F}" type="datetimeFigureOut">
              <a:rPr lang="en-US" smtClean="0"/>
              <a:t>5/16/2022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0A79B17-5477-42C2-BA87-43B83D0B0157}" type="slidenum">
              <a:rPr lang="en-US" smtClean="0"/>
              <a:t>‹#›</a:t>
            </a:fld>
            <a:endParaRPr lang="en-US" dirty="0"/>
          </a:p>
        </p:txBody>
      </p:sp>
    </p:spTree>
    <p:extLst>
      <p:ext uri="{BB962C8B-B14F-4D97-AF65-F5344CB8AC3E}">
        <p14:creationId xmlns:p14="http://schemas.microsoft.com/office/powerpoint/2010/main" val="3928167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6DE1C9-760F-4EA0-9655-25BDED5CD40F}" type="datetimeFigureOut">
              <a:rPr lang="en-US" smtClean="0"/>
              <a:t>5/16/2022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A79B17-5477-42C2-BA87-43B83D0B0157}" type="slidenum">
              <a:rPr lang="en-US" smtClean="0"/>
              <a:t>‹#›</a:t>
            </a:fld>
            <a:endParaRPr lang="en-US" dirty="0"/>
          </a:p>
        </p:txBody>
      </p:sp>
    </p:spTree>
    <p:extLst>
      <p:ext uri="{BB962C8B-B14F-4D97-AF65-F5344CB8AC3E}">
        <p14:creationId xmlns:p14="http://schemas.microsoft.com/office/powerpoint/2010/main" val="3338100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hyperlink" Target="https://www.omnicalculator.com/physics/angular-resolution" TargetMode="External"/><Relationship Id="rId4" Type="http://schemas.openxmlformats.org/officeDocument/2006/relationships/hyperlink" Target="https://www.google.com/url?sa=t&amp;rct=j&amp;q=&amp;esrc=s&amp;source=web&amp;cd=&amp;cad=rja&amp;uact=8&amp;ved=2ahUKEwj97vbZn9D1AhWjj3IEHexPB9MQFnoECAYQAQ&amp;url=http%3A%2F%2Fwww.ras.ucalgary.ca%2Fradiotel%2Fcalibration.html&amp;usg=AOvVaw2J2gS4ulxgrSxKQSldJDzf"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hyperlink" Target="https://www.danreichart.com/radio"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4.gif"/><Relationship Id="rId5" Type="http://schemas.openxmlformats.org/officeDocument/2006/relationships/image" Target="../media/image43.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hyperlink" Target="https://safe.nrao.edu/wiki/bin/view/GB/Skynet/WebHome" TargetMode="Externa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hyperlink" Target="mailto:cometman@cometman.net"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hyperlink" Target="mailto:Tzikas@alum.rpi.edu"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mailto:stephentzikas@gmail.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505" y="182881"/>
            <a:ext cx="11768447" cy="1611086"/>
          </a:xfrm>
        </p:spPr>
        <p:txBody>
          <a:bodyPr>
            <a:noAutofit/>
          </a:bodyPr>
          <a:lstStyle/>
          <a:p>
            <a:r>
              <a:rPr lang="en-US" sz="5400" dirty="0"/>
              <a:t>SARA East Conference 2022</a:t>
            </a:r>
            <a:br>
              <a:rPr lang="en-US" sz="4000" dirty="0"/>
            </a:br>
            <a:r>
              <a:rPr lang="en-US" sz="3200" dirty="0"/>
              <a:t>Demo: Raster Scans and Considerations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8242" y="1857740"/>
            <a:ext cx="5298098" cy="4468451"/>
          </a:xfrm>
          <a:prstGeom prst="rect">
            <a:avLst/>
          </a:prstGeom>
        </p:spPr>
      </p:pic>
    </p:spTree>
    <p:extLst>
      <p:ext uri="{BB962C8B-B14F-4D97-AF65-F5344CB8AC3E}">
        <p14:creationId xmlns:p14="http://schemas.microsoft.com/office/powerpoint/2010/main" val="1097714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10</a:t>
            </a:fld>
            <a:endParaRPr lang="en-US" dirty="0"/>
          </a:p>
        </p:txBody>
      </p:sp>
      <p:sp>
        <p:nvSpPr>
          <p:cNvPr id="6" name="Rectangle 5">
            <a:extLst>
              <a:ext uri="{FF2B5EF4-FFF2-40B4-BE49-F238E27FC236}">
                <a16:creationId xmlns:a16="http://schemas.microsoft.com/office/drawing/2014/main" id="{B830C2CF-6980-4A50-A3DB-4B64EEACEBD7}"/>
              </a:ext>
            </a:extLst>
          </p:cNvPr>
          <p:cNvSpPr/>
          <p:nvPr/>
        </p:nvSpPr>
        <p:spPr>
          <a:xfrm>
            <a:off x="1597403" y="1022976"/>
            <a:ext cx="10091956" cy="1107996"/>
          </a:xfrm>
          <a:prstGeom prst="rect">
            <a:avLst/>
          </a:prstGeom>
        </p:spPr>
        <p:txBody>
          <a:bodyPr wrap="square">
            <a:spAutoFit/>
          </a:bodyPr>
          <a:lstStyle/>
          <a:p>
            <a:r>
              <a:rPr lang="en-US" b="1" dirty="0"/>
              <a:t>Search Options</a:t>
            </a:r>
          </a:p>
          <a:p>
            <a:pPr marL="285750" indent="-285750">
              <a:buFont typeface="Arial" panose="020B0604020202020204" pitchFamily="34" charset="0"/>
              <a:buChar char="•"/>
            </a:pPr>
            <a:r>
              <a:rPr lang="en-US" sz="1600" dirty="0"/>
              <a:t>To search by user, type person’s name into User Box (e.g., Dr. Reichart or Frank Ghigo, GBO Scientist [fghigo]) </a:t>
            </a:r>
          </a:p>
          <a:p>
            <a:pPr marL="285750" indent="-285750">
              <a:buFont typeface="Arial" panose="020B0604020202020204" pitchFamily="34" charset="0"/>
              <a:buChar char="•"/>
            </a:pPr>
            <a:r>
              <a:rPr lang="en-US" sz="1600" dirty="0"/>
              <a:t>To search by Source Name, type a target into that box (e.g., Mars)</a:t>
            </a:r>
          </a:p>
          <a:p>
            <a:pPr marL="285750" indent="-285750">
              <a:buFont typeface="Arial" panose="020B0604020202020204" pitchFamily="34" charset="0"/>
              <a:buChar char="•"/>
            </a:pPr>
            <a:r>
              <a:rPr lang="en-US" sz="1600" dirty="0"/>
              <a:t>Look for classes, events, tests, calibrations, observations</a:t>
            </a:r>
          </a:p>
        </p:txBody>
      </p:sp>
      <p:sp>
        <p:nvSpPr>
          <p:cNvPr id="2" name="Rectangle 1">
            <a:extLst>
              <a:ext uri="{FF2B5EF4-FFF2-40B4-BE49-F238E27FC236}">
                <a16:creationId xmlns:a16="http://schemas.microsoft.com/office/drawing/2014/main" id="{74367486-157D-4D00-B24F-CB1613C4AB99}"/>
              </a:ext>
            </a:extLst>
          </p:cNvPr>
          <p:cNvSpPr/>
          <p:nvPr/>
        </p:nvSpPr>
        <p:spPr>
          <a:xfrm>
            <a:off x="3396215" y="99646"/>
            <a:ext cx="5951758" cy="923330"/>
          </a:xfrm>
          <a:prstGeom prst="rect">
            <a:avLst/>
          </a:prstGeom>
        </p:spPr>
        <p:txBody>
          <a:bodyPr wrap="none">
            <a:spAutoFit/>
          </a:bodyPr>
          <a:lstStyle/>
          <a:p>
            <a:r>
              <a:rPr lang="en-US" sz="5400" dirty="0">
                <a:latin typeface="+mj-lt"/>
              </a:rPr>
              <a:t>20 Meter Dish Demo</a:t>
            </a:r>
          </a:p>
        </p:txBody>
      </p:sp>
      <p:pic>
        <p:nvPicPr>
          <p:cNvPr id="7" name="Picture 6" descr="Graphical user interface, table&#10;&#10;Description automatically generated">
            <a:extLst>
              <a:ext uri="{FF2B5EF4-FFF2-40B4-BE49-F238E27FC236}">
                <a16:creationId xmlns:a16="http://schemas.microsoft.com/office/drawing/2014/main" id="{A7569728-0C93-46C9-A96D-226C6BE3B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6133" y="2375436"/>
            <a:ext cx="4567248" cy="3593305"/>
          </a:xfrm>
          <a:prstGeom prst="rect">
            <a:avLst/>
          </a:prstGeom>
        </p:spPr>
      </p:pic>
      <p:pic>
        <p:nvPicPr>
          <p:cNvPr id="10" name="Picture 9" descr="Table&#10;&#10;Description automatically generated">
            <a:extLst>
              <a:ext uri="{FF2B5EF4-FFF2-40B4-BE49-F238E27FC236}">
                <a16:creationId xmlns:a16="http://schemas.microsoft.com/office/drawing/2014/main" id="{3345085C-A392-43ED-AF71-83C120E299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2709" y="2436035"/>
            <a:ext cx="4032643" cy="3615251"/>
          </a:xfrm>
          <a:prstGeom prst="rect">
            <a:avLst/>
          </a:prstGeom>
        </p:spPr>
      </p:pic>
    </p:spTree>
    <p:extLst>
      <p:ext uri="{BB962C8B-B14F-4D97-AF65-F5344CB8AC3E}">
        <p14:creationId xmlns:p14="http://schemas.microsoft.com/office/powerpoint/2010/main" val="47704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11</a:t>
            </a:fld>
            <a:endParaRPr lang="en-US" dirty="0"/>
          </a:p>
        </p:txBody>
      </p:sp>
      <p:sp>
        <p:nvSpPr>
          <p:cNvPr id="2" name="Rectangle 1">
            <a:extLst>
              <a:ext uri="{FF2B5EF4-FFF2-40B4-BE49-F238E27FC236}">
                <a16:creationId xmlns:a16="http://schemas.microsoft.com/office/drawing/2014/main" id="{74367486-157D-4D00-B24F-CB1613C4AB99}"/>
              </a:ext>
            </a:extLst>
          </p:cNvPr>
          <p:cNvSpPr/>
          <p:nvPr/>
        </p:nvSpPr>
        <p:spPr>
          <a:xfrm>
            <a:off x="3258958" y="211873"/>
            <a:ext cx="5951758" cy="923330"/>
          </a:xfrm>
          <a:prstGeom prst="rect">
            <a:avLst/>
          </a:prstGeom>
        </p:spPr>
        <p:txBody>
          <a:bodyPr wrap="none">
            <a:spAutoFit/>
          </a:bodyPr>
          <a:lstStyle/>
          <a:p>
            <a:r>
              <a:rPr lang="en-US" sz="5400" dirty="0">
                <a:latin typeface="+mj-lt"/>
              </a:rPr>
              <a:t>20 Meter Dish Demo</a:t>
            </a:r>
          </a:p>
        </p:txBody>
      </p:sp>
      <p:sp>
        <p:nvSpPr>
          <p:cNvPr id="7" name="TextBox 6">
            <a:extLst>
              <a:ext uri="{FF2B5EF4-FFF2-40B4-BE49-F238E27FC236}">
                <a16:creationId xmlns:a16="http://schemas.microsoft.com/office/drawing/2014/main" id="{6D11588E-8E2B-4BE9-AE02-656C32BA62C8}"/>
              </a:ext>
            </a:extLst>
          </p:cNvPr>
          <p:cNvSpPr txBox="1"/>
          <p:nvPr/>
        </p:nvSpPr>
        <p:spPr>
          <a:xfrm>
            <a:off x="599647" y="1294999"/>
            <a:ext cx="5557871" cy="615553"/>
          </a:xfrm>
          <a:prstGeom prst="rect">
            <a:avLst/>
          </a:prstGeom>
          <a:noFill/>
        </p:spPr>
        <p:txBody>
          <a:bodyPr wrap="square">
            <a:spAutoFit/>
          </a:bodyPr>
          <a:lstStyle/>
          <a:p>
            <a:r>
              <a:rPr lang="en-US" b="1" dirty="0"/>
              <a:t>Search Option Example</a:t>
            </a:r>
          </a:p>
          <a:p>
            <a:r>
              <a:rPr lang="en-US" sz="1600" dirty="0"/>
              <a:t>Frank Ghigo (GBO Scientist) and OJ 287 Target</a:t>
            </a:r>
          </a:p>
        </p:txBody>
      </p:sp>
      <p:pic>
        <p:nvPicPr>
          <p:cNvPr id="9" name="Picture 8" descr="Graphical user interface, table, Excel&#10;&#10;Description automatically generated">
            <a:extLst>
              <a:ext uri="{FF2B5EF4-FFF2-40B4-BE49-F238E27FC236}">
                <a16:creationId xmlns:a16="http://schemas.microsoft.com/office/drawing/2014/main" id="{FC99B4E9-F959-4C3E-886A-0BAA8EA2BC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385" y="1997300"/>
            <a:ext cx="6458851" cy="2638793"/>
          </a:xfrm>
          <a:prstGeom prst="rect">
            <a:avLst/>
          </a:prstGeom>
        </p:spPr>
      </p:pic>
      <p:sp>
        <p:nvSpPr>
          <p:cNvPr id="10" name="TextBox 9">
            <a:extLst>
              <a:ext uri="{FF2B5EF4-FFF2-40B4-BE49-F238E27FC236}">
                <a16:creationId xmlns:a16="http://schemas.microsoft.com/office/drawing/2014/main" id="{D662C623-4079-49BE-9A53-993EA706E806}"/>
              </a:ext>
            </a:extLst>
          </p:cNvPr>
          <p:cNvSpPr txBox="1"/>
          <p:nvPr/>
        </p:nvSpPr>
        <p:spPr>
          <a:xfrm>
            <a:off x="1416820" y="4781671"/>
            <a:ext cx="6094602" cy="830997"/>
          </a:xfrm>
          <a:prstGeom prst="rect">
            <a:avLst/>
          </a:prstGeom>
          <a:noFill/>
        </p:spPr>
        <p:txBody>
          <a:bodyPr wrap="square">
            <a:spAutoFit/>
          </a:bodyPr>
          <a:lstStyle/>
          <a:p>
            <a:r>
              <a:rPr lang="en-US" sz="1600" dirty="0"/>
              <a:t>The OJ 287 system “flares” when the smaller black hole plunges through a disk of gas around the larger one, an event that occurs twice during each 12-year orbit.</a:t>
            </a:r>
          </a:p>
        </p:txBody>
      </p:sp>
      <p:sp>
        <p:nvSpPr>
          <p:cNvPr id="4" name="TextBox 3">
            <a:extLst>
              <a:ext uri="{FF2B5EF4-FFF2-40B4-BE49-F238E27FC236}">
                <a16:creationId xmlns:a16="http://schemas.microsoft.com/office/drawing/2014/main" id="{2A801E85-1F10-4418-B7C3-BF5D52F4AA95}"/>
              </a:ext>
            </a:extLst>
          </p:cNvPr>
          <p:cNvSpPr txBox="1"/>
          <p:nvPr/>
        </p:nvSpPr>
        <p:spPr>
          <a:xfrm>
            <a:off x="7468239" y="1702884"/>
            <a:ext cx="4395755" cy="230832"/>
          </a:xfrm>
          <a:prstGeom prst="rect">
            <a:avLst/>
          </a:prstGeom>
          <a:noFill/>
        </p:spPr>
        <p:txBody>
          <a:bodyPr wrap="none" rtlCol="0">
            <a:spAutoFit/>
          </a:bodyPr>
          <a:lstStyle/>
          <a:p>
            <a:r>
              <a:rPr lang="en-US" sz="900" dirty="0"/>
              <a:t>Credit: https://skyandtelescope.org/astronomy-news/black-hole-duo-flares-right-on-time</a:t>
            </a:r>
            <a:endParaRPr lang="en-US" dirty="0"/>
          </a:p>
        </p:txBody>
      </p:sp>
      <p:pic>
        <p:nvPicPr>
          <p:cNvPr id="8" name="Picture 7" descr="Diagram, schematic&#10;&#10;Description automatically generated">
            <a:extLst>
              <a:ext uri="{FF2B5EF4-FFF2-40B4-BE49-F238E27FC236}">
                <a16:creationId xmlns:a16="http://schemas.microsoft.com/office/drawing/2014/main" id="{98EA8A22-7C1F-4944-943D-8A25018200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7880" y="2104177"/>
            <a:ext cx="3876475" cy="2881340"/>
          </a:xfrm>
          <a:prstGeom prst="rect">
            <a:avLst/>
          </a:prstGeom>
        </p:spPr>
      </p:pic>
    </p:spTree>
    <p:extLst>
      <p:ext uri="{BB962C8B-B14F-4D97-AF65-F5344CB8AC3E}">
        <p14:creationId xmlns:p14="http://schemas.microsoft.com/office/powerpoint/2010/main" val="778519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93534" y="5512345"/>
            <a:ext cx="6911709" cy="707886"/>
          </a:xfrm>
          <a:prstGeom prst="rect">
            <a:avLst/>
          </a:prstGeom>
          <a:ln>
            <a:solidFill>
              <a:schemeClr val="tx1"/>
            </a:solidFill>
          </a:ln>
        </p:spPr>
        <p:txBody>
          <a:bodyPr wrap="square">
            <a:spAutoFit/>
          </a:bodyPr>
          <a:lstStyle/>
          <a:p>
            <a:pPr algn="ctr"/>
            <a:r>
              <a:rPr lang="en-US" sz="2000" dirty="0">
                <a:latin typeface="+mj-lt"/>
              </a:rPr>
              <a:t>There is a lot to explore with the 20m dish. This slide deck provides considerations on how to interpret your results.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6" name="Rectangle 5"/>
          <p:cNvSpPr/>
          <p:nvPr/>
        </p:nvSpPr>
        <p:spPr>
          <a:xfrm>
            <a:off x="2690183" y="201838"/>
            <a:ext cx="6527108" cy="923330"/>
          </a:xfrm>
          <a:prstGeom prst="rect">
            <a:avLst/>
          </a:prstGeom>
        </p:spPr>
        <p:txBody>
          <a:bodyPr wrap="none">
            <a:spAutoFit/>
          </a:bodyPr>
          <a:lstStyle/>
          <a:p>
            <a:r>
              <a:rPr lang="en-US" sz="5400" dirty="0">
                <a:latin typeface="+mj-lt"/>
              </a:rPr>
              <a:t>20m Useful Comments</a:t>
            </a:r>
          </a:p>
        </p:txBody>
      </p:sp>
      <p:sp>
        <p:nvSpPr>
          <p:cNvPr id="7"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12</a:t>
            </a:fld>
            <a:endParaRPr lang="en-US" dirty="0"/>
          </a:p>
        </p:txBody>
      </p:sp>
      <p:sp>
        <p:nvSpPr>
          <p:cNvPr id="8" name="Rectangle 7">
            <a:extLst>
              <a:ext uri="{FF2B5EF4-FFF2-40B4-BE49-F238E27FC236}">
                <a16:creationId xmlns:a16="http://schemas.microsoft.com/office/drawing/2014/main" id="{0AC63720-BBE1-4ECD-B1A5-58F4C1B3D73A}"/>
              </a:ext>
            </a:extLst>
          </p:cNvPr>
          <p:cNvSpPr/>
          <p:nvPr/>
        </p:nvSpPr>
        <p:spPr>
          <a:xfrm>
            <a:off x="1211510" y="1214149"/>
            <a:ext cx="10217791" cy="4093428"/>
          </a:xfrm>
          <a:prstGeom prst="rect">
            <a:avLst/>
          </a:prstGeom>
          <a:ln>
            <a:solidFill>
              <a:schemeClr val="tx1"/>
            </a:solidFill>
          </a:ln>
        </p:spPr>
        <p:txBody>
          <a:bodyPr wrap="square">
            <a:spAutoFit/>
          </a:bodyPr>
          <a:lstStyle/>
          <a:p>
            <a:r>
              <a:rPr lang="en-US" sz="2000" b="1" dirty="0">
                <a:latin typeface="+mj-lt"/>
              </a:rPr>
              <a:t>Key Points Before We Start</a:t>
            </a:r>
          </a:p>
          <a:p>
            <a:endParaRPr lang="en-US" sz="2000" dirty="0">
              <a:latin typeface="+mj-lt"/>
            </a:endParaRPr>
          </a:p>
          <a:p>
            <a:r>
              <a:rPr lang="en-US" sz="2000" dirty="0">
                <a:latin typeface="+mj-lt"/>
              </a:rPr>
              <a:t>Archived Raster Observations were submitted by both knowledgeable scientists and exploring students.  Quality varies greatly.</a:t>
            </a:r>
          </a:p>
          <a:p>
            <a:endParaRPr lang="en-US" sz="1000" dirty="0">
              <a:latin typeface="+mj-lt"/>
            </a:endParaRPr>
          </a:p>
          <a:p>
            <a:r>
              <a:rPr lang="en-US" sz="2000" dirty="0">
                <a:latin typeface="+mj-lt"/>
              </a:rPr>
              <a:t>A lot of raster scan results can be:</a:t>
            </a:r>
          </a:p>
          <a:p>
            <a:pPr marL="742950" indent="-742950">
              <a:buAutoNum type="arabicPeriod"/>
            </a:pPr>
            <a:r>
              <a:rPr lang="en-US" sz="2000" dirty="0">
                <a:latin typeface="+mj-lt"/>
              </a:rPr>
              <a:t>H I</a:t>
            </a:r>
          </a:p>
          <a:p>
            <a:pPr marL="742950" indent="-742950">
              <a:buAutoNum type="arabicPeriod"/>
            </a:pPr>
            <a:r>
              <a:rPr lang="en-US" sz="2000" dirty="0">
                <a:latin typeface="+mj-lt"/>
              </a:rPr>
              <a:t>Satellites </a:t>
            </a:r>
          </a:p>
          <a:p>
            <a:pPr marL="742950" indent="-742950">
              <a:buAutoNum type="arabicPeriod"/>
            </a:pPr>
            <a:r>
              <a:rPr lang="en-US" sz="2000" dirty="0">
                <a:latin typeface="+mj-lt"/>
              </a:rPr>
              <a:t>Noise &amp; Software Imaging Artifacts</a:t>
            </a:r>
          </a:p>
          <a:p>
            <a:endParaRPr lang="en-US" sz="1000" dirty="0">
              <a:latin typeface="+mj-lt"/>
            </a:endParaRPr>
          </a:p>
          <a:p>
            <a:r>
              <a:rPr lang="en-US" sz="2000" dirty="0">
                <a:latin typeface="+mj-lt"/>
              </a:rPr>
              <a:t>For raster scans of real targets:</a:t>
            </a:r>
          </a:p>
          <a:p>
            <a:pPr marL="514350" indent="-514350">
              <a:buAutoNum type="arabicPeriod"/>
            </a:pPr>
            <a:r>
              <a:rPr lang="en-US" sz="2000" dirty="0">
                <a:latin typeface="+mj-lt"/>
              </a:rPr>
              <a:t>They will not show detail within the beamwidth</a:t>
            </a:r>
          </a:p>
          <a:p>
            <a:pPr marL="514350" indent="-514350">
              <a:buAutoNum type="arabicPeriod"/>
            </a:pPr>
            <a:r>
              <a:rPr lang="en-US" sz="2000" dirty="0">
                <a:latin typeface="+mj-lt"/>
              </a:rPr>
              <a:t>The target’s radio raster apparent size should not be confused with apparent optical size</a:t>
            </a:r>
          </a:p>
          <a:p>
            <a:pPr marL="514350" indent="-514350">
              <a:buAutoNum type="arabicPeriod"/>
            </a:pPr>
            <a:r>
              <a:rPr lang="en-US" sz="2000" dirty="0">
                <a:latin typeface="+mj-lt"/>
              </a:rPr>
              <a:t>Be mindful of raster scan Field of View (FOV) to the apparent optical size</a:t>
            </a:r>
            <a:endParaRPr lang="en-US" sz="3200" dirty="0">
              <a:latin typeface="+mj-lt"/>
            </a:endParaRPr>
          </a:p>
        </p:txBody>
      </p:sp>
    </p:spTree>
    <p:extLst>
      <p:ext uri="{BB962C8B-B14F-4D97-AF65-F5344CB8AC3E}">
        <p14:creationId xmlns:p14="http://schemas.microsoft.com/office/powerpoint/2010/main" val="2255193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558750-DC25-4653-9A53-FA7E32AF0277}"/>
              </a:ext>
            </a:extLst>
          </p:cNvPr>
          <p:cNvSpPr txBox="1"/>
          <p:nvPr/>
        </p:nvSpPr>
        <p:spPr>
          <a:xfrm>
            <a:off x="343949" y="1374591"/>
            <a:ext cx="8565159" cy="4154984"/>
          </a:xfrm>
          <a:prstGeom prst="rect">
            <a:avLst/>
          </a:prstGeom>
          <a:noFill/>
        </p:spPr>
        <p:txBody>
          <a:bodyPr wrap="square">
            <a:spAutoFit/>
          </a:bodyPr>
          <a:lstStyle/>
          <a:p>
            <a:r>
              <a:rPr lang="en-US" sz="1200" b="1" dirty="0">
                <a:latin typeface="+mj-lt"/>
              </a:rPr>
              <a:t>Beam and Beamwidth (Visualization Basics)</a:t>
            </a:r>
          </a:p>
          <a:p>
            <a:pPr marL="0" marR="0" lvl="0" indent="0" algn="l" defTabSz="914400" rtl="0" eaLnBrk="0" fontAlgn="base" latinLnBrk="0" hangingPunct="0">
              <a:lnSpc>
                <a:spcPct val="100000"/>
              </a:lnSpc>
              <a:spcBef>
                <a:spcPct val="0"/>
              </a:spcBef>
              <a:spcAft>
                <a:spcPct val="0"/>
              </a:spcAft>
              <a:buClrTx/>
              <a:buSzTx/>
              <a:buFontTx/>
              <a:buNone/>
              <a:tabLst/>
            </a:pPr>
            <a:endParaRPr lang="en-US" sz="1000" dirty="0">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100" dirty="0">
                <a:latin typeface="+mj-lt"/>
              </a:rPr>
              <a:t>The beam is the area on the sky in which radiation will be detected by the radio telescope.  In terms of the telescope as a receiver of radiation, it will respond to the radiation coming in along that same beam as if it were a transmitter. In general, a smaller telescope has a wider beam.  The reflecting dish of the radio telescope</a:t>
            </a:r>
            <a:r>
              <a:rPr kumimoji="0" lang="en-US" altLang="en-US" sz="1100" b="0" i="0" u="none" strike="noStrike" cap="none" normalizeH="0" baseline="0" dirty="0">
                <a:ln>
                  <a:noFill/>
                </a:ln>
                <a:effectLst/>
                <a:latin typeface="+mj-lt"/>
                <a:cs typeface="Times New Roman" panose="02020603050405020304" pitchFamily="18" charset="0"/>
              </a:rPr>
              <a:t> gives the antenna considerable directionality by focusing radio waves from a particular direction onto the horn.  It is still sensitive to radiation from directions other than the pointing direction.  The largest lobe is called the </a:t>
            </a:r>
            <a:r>
              <a:rPr kumimoji="0" lang="en-US" altLang="en-US" sz="1100" i="1" u="none" strike="noStrike" cap="none" normalizeH="0" baseline="0" dirty="0">
                <a:ln>
                  <a:noFill/>
                </a:ln>
                <a:effectLst/>
                <a:latin typeface="+mj-lt"/>
                <a:cs typeface="Times New Roman" panose="02020603050405020304" pitchFamily="18" charset="0"/>
              </a:rPr>
              <a:t>main beam</a:t>
            </a:r>
            <a:r>
              <a:rPr kumimoji="0" lang="en-US" altLang="en-US" sz="1100" i="0" u="none" strike="noStrike" cap="none" normalizeH="0" baseline="0" dirty="0">
                <a:ln>
                  <a:noFill/>
                </a:ln>
                <a:effectLst/>
                <a:latin typeface="+mj-lt"/>
                <a:cs typeface="Times New Roman" panose="02020603050405020304" pitchFamily="18" charset="0"/>
              </a:rPr>
              <a:t> </a:t>
            </a:r>
            <a:r>
              <a:rPr kumimoji="0" lang="en-US" altLang="en-US" sz="1100" b="0" i="0" u="none" strike="noStrike" cap="none" normalizeH="0" baseline="0" dirty="0">
                <a:ln>
                  <a:noFill/>
                </a:ln>
                <a:effectLst/>
                <a:latin typeface="+mj-lt"/>
                <a:cs typeface="Times New Roman" panose="02020603050405020304" pitchFamily="18" charset="0"/>
              </a:rPr>
              <a:t>and the smaller lobes are called </a:t>
            </a:r>
            <a:r>
              <a:rPr kumimoji="0" lang="en-US" altLang="en-US" sz="1100" i="1" u="none" strike="noStrike" cap="none" normalizeH="0" baseline="0" dirty="0">
                <a:ln>
                  <a:noFill/>
                </a:ln>
                <a:effectLst/>
                <a:latin typeface="+mj-lt"/>
                <a:cs typeface="Times New Roman" panose="02020603050405020304" pitchFamily="18" charset="0"/>
              </a:rPr>
              <a:t>side lobes</a:t>
            </a:r>
            <a:r>
              <a:rPr kumimoji="0" lang="en-US" altLang="en-US" sz="1100" i="0" u="none" strike="noStrike" cap="none" normalizeH="0" baseline="0" dirty="0">
                <a:ln>
                  <a:noFill/>
                </a:ln>
                <a:effectLst/>
                <a:latin typeface="+mj-lt"/>
                <a:cs typeface="Times New Roman" panose="02020603050405020304" pitchFamily="18" charset="0"/>
              </a:rPr>
              <a:t>. </a:t>
            </a:r>
          </a:p>
          <a:p>
            <a:endParaRPr kumimoji="0" lang="en-US" altLang="en-US" sz="1100" i="0" u="none" strike="noStrike" cap="none" normalizeH="0" baseline="0" dirty="0">
              <a:ln>
                <a:noFill/>
              </a:ln>
              <a:effectLst/>
              <a:latin typeface="+mj-lt"/>
              <a:cs typeface="Times New Roman" panose="02020603050405020304" pitchFamily="18" charset="0"/>
            </a:endParaRPr>
          </a:p>
          <a:p>
            <a:r>
              <a:rPr kumimoji="0" lang="en-US" altLang="en-US" sz="1100" i="0" u="none" strike="noStrike" cap="none" normalizeH="0" baseline="0" dirty="0">
                <a:ln>
                  <a:noFill/>
                </a:ln>
                <a:effectLst/>
                <a:latin typeface="+mj-lt"/>
                <a:cs typeface="Times New Roman" panose="02020603050405020304" pitchFamily="18" charset="0"/>
              </a:rPr>
              <a:t>The beamwidth of the full width </a:t>
            </a:r>
            <a:r>
              <a:rPr kumimoji="0" lang="en-US" altLang="en-US" sz="1100" strike="noStrike" cap="none" normalizeH="0" baseline="0" dirty="0">
                <a:ln>
                  <a:noFill/>
                </a:ln>
                <a:effectLst/>
                <a:latin typeface="+mj-lt"/>
                <a:cs typeface="Times New Roman" panose="02020603050405020304" pitchFamily="18" charset="0"/>
              </a:rPr>
              <a:t>half maximum </a:t>
            </a:r>
            <a:r>
              <a:rPr kumimoji="0" lang="en-US" altLang="en-US" sz="1100" i="0" u="none" strike="noStrike" cap="none" normalizeH="0" baseline="0" dirty="0">
                <a:ln>
                  <a:noFill/>
                </a:ln>
                <a:effectLst/>
                <a:latin typeface="+mj-lt"/>
                <a:cs typeface="Times New Roman" panose="02020603050405020304" pitchFamily="18" charset="0"/>
              </a:rPr>
              <a:t>(FWHM) of the main beam: </a:t>
            </a:r>
            <a:r>
              <a:rPr kumimoji="0" lang="en-US" altLang="en-US" sz="1100" b="0" i="0" u="none" strike="noStrike" cap="none" normalizeH="0" baseline="0" dirty="0">
                <a:ln>
                  <a:noFill/>
                </a:ln>
                <a:effectLst/>
                <a:latin typeface="+mj-lt"/>
                <a:cs typeface="Times New Roman" panose="02020603050405020304" pitchFamily="18" charset="0"/>
              </a:rPr>
              <a:t>This defines the resolution of the telescope.  When a point source is in the most sensitive part of the main beam, the measured signal will be highest. As the point source is moved away from the center of the main beam, the measured signal will decrease. Therefore, by moving the point source through the main beam, the shape of the main beam is mapped out. </a:t>
            </a:r>
            <a:r>
              <a:rPr lang="en-US" sz="1100" dirty="0">
                <a:latin typeface="+mj-lt"/>
              </a:rPr>
              <a:t>Only structures on angular scales larger than the telescope's beam can be revealed. The angular resolution of a given antenna system is limited by the beamwidth.  The 20-meter telescope is like a camera with one pixel, or beam. To make an image, one must scan the telescope back and forth across the object and build up an image, pixel by pixel.  </a:t>
            </a:r>
          </a:p>
          <a:p>
            <a:r>
              <a:rPr kumimoji="0" lang="en-US" altLang="en-US" sz="1100" b="0" i="0" u="none" strike="noStrike" cap="none" normalizeH="0" baseline="0" dirty="0">
                <a:ln>
                  <a:noFill/>
                </a:ln>
                <a:effectLst/>
                <a:latin typeface="+mj-lt"/>
              </a:rPr>
              <a:t>Beamwidth (BW) = 70λ / D</a:t>
            </a:r>
            <a:r>
              <a:rPr lang="en-US" sz="1100" dirty="0">
                <a:latin typeface="+mj-lt"/>
              </a:rPr>
              <a:t>.  It’s related to resolution.  λ is the observing wavelength, and D is the telescope diameter. </a:t>
            </a:r>
            <a:r>
              <a:rPr kumimoji="0" lang="en-US" altLang="en-US" sz="1100" b="0" i="0" u="none" strike="noStrike" cap="none" normalizeH="0" baseline="0" dirty="0">
                <a:ln>
                  <a:noFill/>
                </a:ln>
                <a:solidFill>
                  <a:schemeClr val="tx1"/>
                </a:solidFill>
                <a:effectLst/>
                <a:latin typeface="+mj-lt"/>
              </a:rPr>
              <a:t>λ = 0.3 / frequency</a:t>
            </a:r>
            <a:endParaRPr kumimoji="0" lang="en-US" altLang="en-US" sz="1100" b="1" i="0" u="none" strike="noStrike" cap="none" normalizeH="0" baseline="0" dirty="0">
              <a:ln>
                <a:noFill/>
              </a:ln>
              <a:solidFill>
                <a:schemeClr val="tx1"/>
              </a:solidFill>
              <a:effectLst/>
              <a:latin typeface="+mj-lt"/>
            </a:endParaRPr>
          </a:p>
          <a:p>
            <a:r>
              <a:rPr lang="en-US" sz="1100" dirty="0">
                <a:latin typeface="+mj-lt"/>
              </a:rPr>
              <a:t>For the 20m radio telescope: </a:t>
            </a:r>
          </a:p>
          <a:p>
            <a:pPr>
              <a:buFont typeface="Arial" panose="020B0604020202020204" pitchFamily="34" charset="0"/>
              <a:buChar char="•"/>
            </a:pPr>
            <a:r>
              <a:rPr lang="en-US" sz="1100" dirty="0">
                <a:latin typeface="+mj-lt"/>
              </a:rPr>
              <a:t>The 8-10 GHz receiver has a </a:t>
            </a:r>
            <a:r>
              <a:rPr lang="en-US" sz="1100" u="sng" dirty="0">
                <a:latin typeface="+mj-lt"/>
              </a:rPr>
              <a:t>beam size of about 7 arcmin</a:t>
            </a:r>
            <a:r>
              <a:rPr lang="en-US" sz="1100" dirty="0">
                <a:latin typeface="+mj-lt"/>
              </a:rPr>
              <a:t>. </a:t>
            </a:r>
          </a:p>
          <a:p>
            <a:pPr>
              <a:buFont typeface="Arial" panose="020B0604020202020204" pitchFamily="34" charset="0"/>
              <a:buChar char="•"/>
            </a:pPr>
            <a:r>
              <a:rPr lang="en-US" sz="1100" dirty="0">
                <a:latin typeface="+mj-lt"/>
              </a:rPr>
              <a:t>The 1.4 GHz receiver has a </a:t>
            </a:r>
            <a:r>
              <a:rPr lang="en-US" sz="1100" u="sng" dirty="0">
                <a:latin typeface="+mj-lt"/>
              </a:rPr>
              <a:t>beam size of about 44 arcmin</a:t>
            </a:r>
            <a:r>
              <a:rPr lang="en-US" sz="1100" dirty="0">
                <a:latin typeface="+mj-lt"/>
              </a:rPr>
              <a:t>. </a:t>
            </a:r>
          </a:p>
          <a:p>
            <a:pPr eaLnBrk="0" fontAlgn="base" hangingPunct="0">
              <a:spcBef>
                <a:spcPct val="0"/>
              </a:spcBef>
              <a:spcAft>
                <a:spcPct val="0"/>
              </a:spcAft>
            </a:pPr>
            <a:r>
              <a:rPr kumimoji="0" lang="en-US" altLang="en-US" sz="1100" b="0" i="0" u="none" strike="noStrike" cap="none" normalizeH="0" baseline="0" dirty="0">
                <a:ln>
                  <a:noFill/>
                </a:ln>
                <a:solidFill>
                  <a:schemeClr val="tx1"/>
                </a:solidFill>
                <a:effectLst/>
                <a:latin typeface="+mj-lt"/>
              </a:rPr>
              <a:t>(Some calculate a 0.6 degrees full width half maximum power response)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100" dirty="0">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mj-lt"/>
              </a:rPr>
              <a:t>The antenna 3dB beamwidth is the angle between the </a:t>
            </a:r>
            <a:r>
              <a:rPr kumimoji="0" lang="en-US" altLang="en-US" sz="1100" b="0" i="0" u="sng" strike="noStrike" cap="none" normalizeH="0" baseline="0" dirty="0">
                <a:ln>
                  <a:noFill/>
                </a:ln>
                <a:solidFill>
                  <a:schemeClr val="tx1"/>
                </a:solidFill>
                <a:effectLst/>
                <a:latin typeface="+mj-lt"/>
              </a:rPr>
              <a:t>half-power </a:t>
            </a:r>
            <a:r>
              <a:rPr kumimoji="0" lang="en-US" altLang="en-US" sz="1100" b="0" i="0" u="none" strike="noStrike" cap="none" normalizeH="0" baseline="0" dirty="0">
                <a:ln>
                  <a:noFill/>
                </a:ln>
                <a:solidFill>
                  <a:schemeClr val="tx1"/>
                </a:solidFill>
                <a:effectLst/>
                <a:latin typeface="+mj-lt"/>
              </a:rPr>
              <a:t>of an antenna pattern or beam over which the relative power is at or above 50% of the peak power. </a:t>
            </a:r>
            <a:r>
              <a:rPr kumimoji="0" lang="en-US" altLang="en-US" sz="1100" i="0" u="none" strike="noStrike" cap="none" normalizeH="0" baseline="0" dirty="0">
                <a:ln>
                  <a:noFill/>
                </a:ln>
                <a:solidFill>
                  <a:schemeClr val="tx1"/>
                </a:solidFill>
                <a:effectLst/>
                <a:latin typeface="+mj-lt"/>
              </a:rPr>
              <a:t>Example</a:t>
            </a:r>
            <a:r>
              <a:rPr kumimoji="0" lang="en-US" altLang="en-US" sz="1100" b="1" i="0" u="none" strike="noStrike" cap="none" normalizeH="0" baseline="0" dirty="0">
                <a:ln>
                  <a:noFill/>
                </a:ln>
                <a:solidFill>
                  <a:schemeClr val="tx1"/>
                </a:solidFill>
                <a:effectLst/>
                <a:latin typeface="+mj-lt"/>
              </a:rPr>
              <a:t> : </a:t>
            </a:r>
            <a:r>
              <a:rPr kumimoji="0" lang="en-US" altLang="en-US" sz="1100" b="0" i="0" u="none" strike="noStrike" cap="none" normalizeH="0" baseline="0" dirty="0">
                <a:ln>
                  <a:noFill/>
                </a:ln>
                <a:solidFill>
                  <a:schemeClr val="tx1"/>
                </a:solidFill>
                <a:effectLst/>
                <a:latin typeface="+mj-lt"/>
              </a:rPr>
              <a:t>An antenna has a diameter of 2m and frequency 16GHz. Calculate the 3 DB beamwidth for the antenna.  </a:t>
            </a:r>
            <a:r>
              <a:rPr kumimoji="0" lang="en-US" altLang="en-US" sz="1100" i="0" u="none" strike="noStrike" cap="none" normalizeH="0" baseline="0" dirty="0">
                <a:ln>
                  <a:noFill/>
                </a:ln>
                <a:solidFill>
                  <a:schemeClr val="tx1"/>
                </a:solidFill>
                <a:effectLst/>
                <a:latin typeface="+mj-lt"/>
              </a:rPr>
              <a:t>To find </a:t>
            </a:r>
            <a:r>
              <a:rPr kumimoji="0" lang="en-US" altLang="en-US" sz="1100" b="0" i="0" u="none" strike="noStrike" cap="none" normalizeH="0" baseline="0" dirty="0">
                <a:ln>
                  <a:noFill/>
                </a:ln>
                <a:solidFill>
                  <a:schemeClr val="tx1"/>
                </a:solidFill>
                <a:effectLst/>
                <a:latin typeface="+mj-lt"/>
              </a:rPr>
              <a:t>3 dB Beamwidth, first calculate the value of λ, Substitute the values in the λ formula, λ = 0.3 / frequency λ = 0.3 / 16 λ = 0.01875.  Substitute the values in the beamwidth formula: Beamwidth =</a:t>
            </a:r>
            <a:r>
              <a:rPr lang="en-US" sz="1100" dirty="0">
                <a:latin typeface="+mj-lt"/>
              </a:rPr>
              <a:t> ( 70 * 0.01875 ) / 2 =  = 1.3125 / 2 degrees =  = 0.656 degrees</a:t>
            </a:r>
          </a:p>
        </p:txBody>
      </p:sp>
      <p:sp>
        <p:nvSpPr>
          <p:cNvPr id="4" name="Rectangle 3">
            <a:extLst>
              <a:ext uri="{FF2B5EF4-FFF2-40B4-BE49-F238E27FC236}">
                <a16:creationId xmlns:a16="http://schemas.microsoft.com/office/drawing/2014/main" id="{CAFBAEC2-4E60-414F-B335-2659D6AD858E}"/>
              </a:ext>
            </a:extLst>
          </p:cNvPr>
          <p:cNvSpPr/>
          <p:nvPr/>
        </p:nvSpPr>
        <p:spPr>
          <a:xfrm>
            <a:off x="1675215" y="206215"/>
            <a:ext cx="6527108" cy="923330"/>
          </a:xfrm>
          <a:prstGeom prst="rect">
            <a:avLst/>
          </a:prstGeom>
        </p:spPr>
        <p:txBody>
          <a:bodyPr wrap="none">
            <a:spAutoFit/>
          </a:bodyPr>
          <a:lstStyle/>
          <a:p>
            <a:r>
              <a:rPr lang="en-US" sz="5400" dirty="0">
                <a:latin typeface="+mj-lt"/>
              </a:rPr>
              <a:t>20m Useful Comments</a:t>
            </a:r>
          </a:p>
        </p:txBody>
      </p:sp>
      <p:pic>
        <p:nvPicPr>
          <p:cNvPr id="5" name="Picture 4">
            <a:extLst>
              <a:ext uri="{FF2B5EF4-FFF2-40B4-BE49-F238E27FC236}">
                <a16:creationId xmlns:a16="http://schemas.microsoft.com/office/drawing/2014/main" id="{B5CABBE8-8BB1-4598-9260-FBA344F5F1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10" name="TextBox 9">
            <a:extLst>
              <a:ext uri="{FF2B5EF4-FFF2-40B4-BE49-F238E27FC236}">
                <a16:creationId xmlns:a16="http://schemas.microsoft.com/office/drawing/2014/main" id="{3227B59A-A188-4317-B382-187B2507A89F}"/>
              </a:ext>
            </a:extLst>
          </p:cNvPr>
          <p:cNvSpPr txBox="1"/>
          <p:nvPr/>
        </p:nvSpPr>
        <p:spPr>
          <a:xfrm>
            <a:off x="1918740" y="971252"/>
            <a:ext cx="5220291" cy="369332"/>
          </a:xfrm>
          <a:prstGeom prst="rect">
            <a:avLst/>
          </a:prstGeom>
          <a:noFill/>
        </p:spPr>
        <p:txBody>
          <a:bodyPr wrap="square">
            <a:spAutoFit/>
          </a:bodyPr>
          <a:lstStyle/>
          <a:p>
            <a:r>
              <a:rPr lang="en-US" dirty="0"/>
              <a:t>https://www.gb.nrao.edu/20m/map20m_advice.html</a:t>
            </a:r>
          </a:p>
        </p:txBody>
      </p:sp>
      <p:pic>
        <p:nvPicPr>
          <p:cNvPr id="11" name="Picture 2">
            <a:extLst>
              <a:ext uri="{FF2B5EF4-FFF2-40B4-BE49-F238E27FC236}">
                <a16:creationId xmlns:a16="http://schemas.microsoft.com/office/drawing/2014/main" id="{6FE0C282-EE2F-4A60-8A70-C284AA2087C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21172" y="1129078"/>
            <a:ext cx="2438421" cy="243842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B181548-47D2-42A7-AC98-996F4F399526}"/>
              </a:ext>
            </a:extLst>
          </p:cNvPr>
          <p:cNvSpPr txBox="1"/>
          <p:nvPr/>
        </p:nvSpPr>
        <p:spPr>
          <a:xfrm>
            <a:off x="9019415" y="863530"/>
            <a:ext cx="2754679" cy="215444"/>
          </a:xfrm>
          <a:prstGeom prst="rect">
            <a:avLst/>
          </a:prstGeom>
          <a:noFill/>
        </p:spPr>
        <p:txBody>
          <a:bodyPr wrap="square">
            <a:spAutoFit/>
          </a:bodyPr>
          <a:lstStyle/>
          <a:p>
            <a:pPr algn="l"/>
            <a:r>
              <a:rPr lang="it-IT" sz="800" dirty="0">
                <a:solidFill>
                  <a:srgbClr val="202124"/>
                </a:solidFill>
                <a:latin typeface="arial" panose="020B0604020202020204" pitchFamily="34" charset="0"/>
              </a:rPr>
              <a:t>Credit: </a:t>
            </a:r>
            <a:r>
              <a:rPr lang="it-IT" sz="800" b="0" i="0" dirty="0">
                <a:solidFill>
                  <a:srgbClr val="202124"/>
                </a:solidFill>
                <a:effectLst/>
                <a:latin typeface="arial" panose="020B0604020202020204" pitchFamily="34" charset="0"/>
              </a:rPr>
              <a:t>http://www.ras.ucalgary.ca</a:t>
            </a:r>
            <a:r>
              <a:rPr lang="it-IT" sz="800" b="0" i="0" dirty="0">
                <a:solidFill>
                  <a:srgbClr val="5F6368"/>
                </a:solidFill>
                <a:effectLst/>
                <a:latin typeface="arial" panose="020B0604020202020204" pitchFamily="34" charset="0"/>
              </a:rPr>
              <a:t> › radiotel › calibration</a:t>
            </a:r>
            <a:endParaRPr lang="it-IT" sz="800" b="0" i="0" dirty="0">
              <a:solidFill>
                <a:srgbClr val="1A0DAB"/>
              </a:solidFill>
              <a:effectLst/>
              <a:latin typeface="arial" panose="020B0604020202020204" pitchFamily="34" charset="0"/>
              <a:hlinkClick r:id="rId4"/>
            </a:endParaRPr>
          </a:p>
        </p:txBody>
      </p:sp>
      <p:sp>
        <p:nvSpPr>
          <p:cNvPr id="14" name="TextBox 13">
            <a:extLst>
              <a:ext uri="{FF2B5EF4-FFF2-40B4-BE49-F238E27FC236}">
                <a16:creationId xmlns:a16="http://schemas.microsoft.com/office/drawing/2014/main" id="{15A7C3DD-5866-4DE1-8BF2-01D963F86DA2}"/>
              </a:ext>
            </a:extLst>
          </p:cNvPr>
          <p:cNvSpPr txBox="1"/>
          <p:nvPr/>
        </p:nvSpPr>
        <p:spPr>
          <a:xfrm>
            <a:off x="8945460" y="3793867"/>
            <a:ext cx="2902591" cy="2092881"/>
          </a:xfrm>
          <a:prstGeom prst="rect">
            <a:avLst/>
          </a:prstGeom>
          <a:noFill/>
        </p:spPr>
        <p:txBody>
          <a:bodyPr wrap="square">
            <a:spAutoFit/>
          </a:bodyPr>
          <a:lstStyle/>
          <a:p>
            <a:r>
              <a:rPr lang="en-US" sz="1000" u="sng" dirty="0">
                <a:latin typeface="+mj-lt"/>
              </a:rPr>
              <a:t>The sensitivity </a:t>
            </a:r>
            <a:r>
              <a:rPr lang="en-US" sz="1000" dirty="0">
                <a:latin typeface="+mj-lt"/>
              </a:rPr>
              <a:t>of a telescope is not uniform across the beam. In most cases, the telescope is most sensitive to radiation entering the telescope straight-on, and the sensitivity fades off towards larger angles. Radiation that enters in the beam but off-center might produce a response in the receiver 80% of that when it enters in the very center. </a:t>
            </a:r>
          </a:p>
          <a:p>
            <a:endParaRPr lang="en-US" sz="1000" dirty="0">
              <a:latin typeface="+mj-lt"/>
            </a:endParaRPr>
          </a:p>
          <a:p>
            <a:r>
              <a:rPr lang="en-US" sz="1000" u="sng" dirty="0">
                <a:latin typeface="+mj-lt"/>
              </a:rPr>
              <a:t>The Radio telescope system temperature </a:t>
            </a:r>
            <a:r>
              <a:rPr lang="en-US" sz="1000" dirty="0">
                <a:latin typeface="+mj-lt"/>
              </a:rPr>
              <a:t>is the amount of noise that will appear in a measurement and which the signal from the source (measured as antenna temperature) needs to stand out from to be detected.</a:t>
            </a:r>
          </a:p>
        </p:txBody>
      </p:sp>
      <p:sp>
        <p:nvSpPr>
          <p:cNvPr id="9" name="TextBox 8">
            <a:extLst>
              <a:ext uri="{FF2B5EF4-FFF2-40B4-BE49-F238E27FC236}">
                <a16:creationId xmlns:a16="http://schemas.microsoft.com/office/drawing/2014/main" id="{EEFC316F-9539-4E0A-87B4-86E83554B919}"/>
              </a:ext>
            </a:extLst>
          </p:cNvPr>
          <p:cNvSpPr txBox="1"/>
          <p:nvPr/>
        </p:nvSpPr>
        <p:spPr>
          <a:xfrm>
            <a:off x="1692981" y="5626862"/>
            <a:ext cx="3634028" cy="553998"/>
          </a:xfrm>
          <a:prstGeom prst="rect">
            <a:avLst/>
          </a:prstGeom>
          <a:noFill/>
          <a:ln>
            <a:solidFill>
              <a:schemeClr val="tx1"/>
            </a:solidFill>
          </a:ln>
        </p:spPr>
        <p:txBody>
          <a:bodyPr wrap="square">
            <a:spAutoFit/>
          </a:bodyPr>
          <a:lstStyle/>
          <a:p>
            <a:r>
              <a:rPr lang="en-US" sz="1000" dirty="0">
                <a:effectLst/>
                <a:latin typeface="+mj-lt"/>
              </a:rPr>
              <a:t>The angular resolution is given by: θ ~ λ/D</a:t>
            </a:r>
          </a:p>
          <a:p>
            <a:r>
              <a:rPr lang="en-US" sz="1000" dirty="0">
                <a:latin typeface="+mj-lt"/>
              </a:rPr>
              <a:t>See </a:t>
            </a:r>
            <a:r>
              <a:rPr lang="en-US" sz="1000" dirty="0">
                <a:latin typeface="+mj-lt"/>
                <a:hlinkClick r:id="rId5"/>
              </a:rPr>
              <a:t>https://www.omnicalculator.com/physics/angular-resolution</a:t>
            </a:r>
            <a:endParaRPr lang="en-US" sz="1000" dirty="0">
              <a:latin typeface="+mj-lt"/>
            </a:endParaRPr>
          </a:p>
          <a:p>
            <a:r>
              <a:rPr lang="en-US" sz="1000" dirty="0">
                <a:latin typeface="+mj-lt"/>
              </a:rPr>
              <a:t>(Allows use of multiple units)</a:t>
            </a:r>
          </a:p>
        </p:txBody>
      </p:sp>
      <p:sp>
        <p:nvSpPr>
          <p:cNvPr id="12" name="TextBox 11">
            <a:extLst>
              <a:ext uri="{FF2B5EF4-FFF2-40B4-BE49-F238E27FC236}">
                <a16:creationId xmlns:a16="http://schemas.microsoft.com/office/drawing/2014/main" id="{11E85800-FEA0-4C45-84D6-95FFEDDCF719}"/>
              </a:ext>
            </a:extLst>
          </p:cNvPr>
          <p:cNvSpPr txBox="1"/>
          <p:nvPr/>
        </p:nvSpPr>
        <p:spPr>
          <a:xfrm>
            <a:off x="5745105" y="5634175"/>
            <a:ext cx="2561439" cy="461665"/>
          </a:xfrm>
          <a:prstGeom prst="rect">
            <a:avLst/>
          </a:prstGeom>
          <a:noFill/>
          <a:ln>
            <a:solidFill>
              <a:schemeClr val="tx1"/>
            </a:solidFill>
          </a:ln>
        </p:spPr>
        <p:txBody>
          <a:bodyPr wrap="square">
            <a:spAutoFit/>
          </a:bodyPr>
          <a:lstStyle/>
          <a:p>
            <a:r>
              <a:rPr lang="en-US" sz="800" dirty="0"/>
              <a:t>BW = 1.2λ/D (in radians)</a:t>
            </a:r>
          </a:p>
          <a:p>
            <a:r>
              <a:rPr lang="en-US" sz="800" dirty="0"/>
              <a:t>BW = 62/Fghz (in arcminutes); Fghz = GHz (instead of λ)  </a:t>
            </a:r>
          </a:p>
          <a:p>
            <a:r>
              <a:rPr lang="en-US" sz="800" dirty="0"/>
              <a:t>(for a 20-meter telescope) </a:t>
            </a:r>
          </a:p>
        </p:txBody>
      </p:sp>
      <p:sp>
        <p:nvSpPr>
          <p:cNvPr id="15" name="Slide Number Placeholder 5">
            <a:extLst>
              <a:ext uri="{FF2B5EF4-FFF2-40B4-BE49-F238E27FC236}">
                <a16:creationId xmlns:a16="http://schemas.microsoft.com/office/drawing/2014/main" id="{303701F0-4039-4D10-89F7-1E209A992E0D}"/>
              </a:ext>
            </a:extLst>
          </p:cNvPr>
          <p:cNvSpPr>
            <a:spLocks noGrp="1"/>
          </p:cNvSpPr>
          <p:nvPr>
            <p:ph type="sldNum" sz="quarter" idx="12"/>
          </p:nvPr>
        </p:nvSpPr>
        <p:spPr>
          <a:xfrm>
            <a:off x="8610600" y="6356350"/>
            <a:ext cx="2743200" cy="365125"/>
          </a:xfrm>
        </p:spPr>
        <p:txBody>
          <a:bodyPr/>
          <a:lstStyle/>
          <a:p>
            <a:fld id="{CA8D75EB-B86C-434C-A07B-B887823EC4F8}" type="slidenum">
              <a:rPr lang="en-US" smtClean="0"/>
              <a:t>13</a:t>
            </a:fld>
            <a:endParaRPr lang="en-US" dirty="0"/>
          </a:p>
        </p:txBody>
      </p:sp>
    </p:spTree>
    <p:extLst>
      <p:ext uri="{BB962C8B-B14F-4D97-AF65-F5344CB8AC3E}">
        <p14:creationId xmlns:p14="http://schemas.microsoft.com/office/powerpoint/2010/main" val="33578203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4885" y="1059855"/>
            <a:ext cx="9896699" cy="5693866"/>
          </a:xfrm>
          <a:prstGeom prst="rect">
            <a:avLst/>
          </a:prstGeom>
        </p:spPr>
        <p:txBody>
          <a:bodyPr wrap="square">
            <a:spAutoFit/>
          </a:bodyPr>
          <a:lstStyle/>
          <a:p>
            <a:r>
              <a:rPr lang="en-US" sz="2000" b="1" dirty="0"/>
              <a:t>Why are Deep Space Objects interesting to observe in radio?</a:t>
            </a:r>
          </a:p>
          <a:p>
            <a:pPr marL="228600" indent="-228600">
              <a:buFont typeface="+mj-lt"/>
              <a:buAutoNum type="arabicPeriod"/>
            </a:pPr>
            <a:r>
              <a:rPr lang="en-US" sz="1600" dirty="0"/>
              <a:t>They can fade with time (e.g., Cas A)</a:t>
            </a:r>
          </a:p>
          <a:p>
            <a:pPr marL="228600" indent="-228600">
              <a:buFont typeface="+mj-lt"/>
              <a:buAutoNum type="arabicPeriod"/>
            </a:pPr>
            <a:r>
              <a:rPr lang="en-US" sz="1600" dirty="0"/>
              <a:t>They rotate slower with time (e.g., pulsars)</a:t>
            </a:r>
          </a:p>
          <a:p>
            <a:pPr marL="228600" indent="-228600">
              <a:buFont typeface="+mj-lt"/>
              <a:buAutoNum type="arabicPeriod"/>
            </a:pPr>
            <a:r>
              <a:rPr lang="en-US" sz="1600" dirty="0"/>
              <a:t>They are variable with time (masers)</a:t>
            </a:r>
          </a:p>
          <a:p>
            <a:pPr marL="228600" indent="-228600">
              <a:buFont typeface="+mj-lt"/>
              <a:buAutoNum type="arabicPeriod"/>
            </a:pPr>
            <a:endParaRPr lang="en-US" sz="1600" dirty="0"/>
          </a:p>
          <a:p>
            <a:r>
              <a:rPr lang="en-US" sz="1600" b="1" dirty="0"/>
              <a:t>General Raster Scan Tips and Comments</a:t>
            </a:r>
            <a:r>
              <a:rPr lang="en-US" sz="1600" dirty="0"/>
              <a:t>:</a:t>
            </a:r>
          </a:p>
          <a:p>
            <a:pPr marL="228600" indent="-228600">
              <a:buFont typeface="+mj-lt"/>
              <a:buAutoNum type="arabicPeriod"/>
            </a:pPr>
            <a:r>
              <a:rPr lang="en-US" sz="1600" dirty="0"/>
              <a:t>Compare the known apparent size of the target vs. the raster scan’s RA/Dec size (FOV).</a:t>
            </a:r>
          </a:p>
          <a:p>
            <a:pPr marL="228600" indent="-228600">
              <a:buFont typeface="+mj-lt"/>
              <a:buAutoNum type="arabicPeriod"/>
            </a:pPr>
            <a:r>
              <a:rPr lang="en-US" sz="1600" dirty="0"/>
              <a:t>Consider impacts due to intragalactic dust and gas, especially concentrated in the galactic plane (Heavy H1 observations and processing artifacts can often mislead observers).</a:t>
            </a:r>
            <a:r>
              <a:rPr lang="en-US" sz="1200" dirty="0"/>
              <a:t> </a:t>
            </a:r>
            <a:endParaRPr lang="en-US" sz="1600" dirty="0"/>
          </a:p>
          <a:p>
            <a:pPr marL="228600" indent="-228600">
              <a:buFont typeface="+mj-lt"/>
              <a:buAutoNum type="arabicPeriod"/>
            </a:pPr>
            <a:r>
              <a:rPr lang="en-US" sz="1600" dirty="0"/>
              <a:t>Check “Kelvins” for clues and compare to the calibration and system temperatures.</a:t>
            </a:r>
          </a:p>
          <a:p>
            <a:pPr marL="228600" indent="-228600">
              <a:buFont typeface="+mj-lt"/>
              <a:buAutoNum type="arabicPeriod"/>
            </a:pPr>
            <a:r>
              <a:rPr lang="en-US" sz="1600" dirty="0"/>
              <a:t>Search the 20m log for similar observations before you do a raster scan.</a:t>
            </a:r>
          </a:p>
          <a:p>
            <a:pPr marL="228600" indent="-228600">
              <a:buFont typeface="+mj-lt"/>
              <a:buAutoNum type="arabicPeriod"/>
            </a:pPr>
            <a:r>
              <a:rPr lang="en-US" sz="1600" dirty="0"/>
              <a:t>Look at both the raster scan and the 20m tracking observation (noise and RFI impacts?).</a:t>
            </a:r>
          </a:p>
          <a:p>
            <a:pPr marL="228600" indent="-228600">
              <a:buFont typeface="+mj-lt"/>
              <a:buAutoNum type="arabicPeriod"/>
            </a:pPr>
            <a:r>
              <a:rPr lang="en-US" sz="1600" dirty="0"/>
              <a:t>Find summary of input parameters at “Skynet: My Obs” tab. </a:t>
            </a:r>
          </a:p>
          <a:p>
            <a:pPr marL="228600" indent="-228600">
              <a:buFont typeface="+mj-lt"/>
              <a:buAutoNum type="arabicPeriod"/>
            </a:pPr>
            <a:r>
              <a:rPr lang="en-US" sz="1600" dirty="0"/>
              <a:t>Calculate your beamwidth: The smaller the beamwidth, the better the resolution of the telescope.</a:t>
            </a:r>
          </a:p>
          <a:p>
            <a:pPr marL="228600" indent="-228600">
              <a:buFont typeface="+mj-lt"/>
              <a:buAutoNum type="arabicPeriod"/>
            </a:pPr>
            <a:r>
              <a:rPr lang="en-US" sz="1600" dirty="0"/>
              <a:t>Understand that continuum sources (e.g., Cas A and Cyg A) show the increase of intensity across the full (receiver) spectrum as the source passes through the telescope’s beam. </a:t>
            </a:r>
          </a:p>
          <a:p>
            <a:pPr marL="228600" indent="-228600">
              <a:buFont typeface="+mj-lt"/>
              <a:buAutoNum type="arabicPeriod"/>
            </a:pPr>
            <a:r>
              <a:rPr lang="en-US" sz="1600" dirty="0"/>
              <a:t>Experiment: Because there are no detailed manuals for observing.</a:t>
            </a:r>
          </a:p>
          <a:p>
            <a:pPr marL="228600" indent="-228600">
              <a:buFont typeface="+mj-lt"/>
              <a:buAutoNum type="arabicPeriod"/>
            </a:pPr>
            <a:r>
              <a:rPr lang="en-US" sz="1600" dirty="0"/>
              <a:t> Be cost conscious: Some raster scans can be expensive.</a:t>
            </a:r>
          </a:p>
          <a:p>
            <a:pPr marL="228600" indent="-228600">
              <a:buFont typeface="+mj-lt"/>
              <a:buAutoNum type="arabicPeriod"/>
            </a:pPr>
            <a:r>
              <a:rPr lang="en-US" sz="1600" dirty="0"/>
              <a:t> Browse observations in the 20m log:  Results may or may not always be consistent.</a:t>
            </a:r>
          </a:p>
          <a:p>
            <a:pPr marL="228600" indent="-228600">
              <a:buFont typeface="+mj-lt"/>
              <a:buAutoNum type="arabicPeriod"/>
            </a:pPr>
            <a:r>
              <a:rPr lang="en-US" altLang="en-US" sz="1600" dirty="0"/>
              <a:t> A</a:t>
            </a:r>
            <a:r>
              <a:rPr kumimoji="0" lang="en-US" altLang="en-US" sz="1600" b="0" i="0" u="none" strike="noStrike" cap="none" normalizeH="0" baseline="0" dirty="0">
                <a:ln>
                  <a:noFill/>
                </a:ln>
                <a:solidFill>
                  <a:schemeClr val="tx1"/>
                </a:solidFill>
                <a:effectLst/>
              </a:rPr>
              <a:t>ssume the RA/Dec </a:t>
            </a:r>
            <a:r>
              <a:rPr lang="en-US" altLang="en-US" sz="1600" dirty="0"/>
              <a:t>and</a:t>
            </a:r>
            <a:r>
              <a:rPr kumimoji="0" lang="en-US" altLang="en-US" sz="1600" b="0" i="0" u="none" strike="noStrike" cap="none" normalizeH="0" baseline="0" dirty="0">
                <a:ln>
                  <a:noFill/>
                </a:ln>
                <a:solidFill>
                  <a:schemeClr val="tx1"/>
                </a:solidFill>
                <a:effectLst/>
              </a:rPr>
              <a:t> Az/El pointing of the telescope is designed to be on-date, not set to an epoch. </a:t>
            </a:r>
          </a:p>
          <a:p>
            <a:pPr marL="228600" indent="-228600">
              <a:buFont typeface="+mj-lt"/>
              <a:buAutoNum type="arabicPeriod"/>
            </a:pPr>
            <a:endParaRPr lang="en-US" sz="1600" dirty="0"/>
          </a:p>
          <a:p>
            <a:pPr marL="228600" indent="-228600">
              <a:buFont typeface="+mj-lt"/>
              <a:buAutoNum type="arabicPeriod"/>
            </a:pPr>
            <a:endParaRPr lang="en-US" sz="1600" dirty="0"/>
          </a:p>
          <a:p>
            <a:pPr marL="228600" indent="-228600">
              <a:buFont typeface="+mj-lt"/>
              <a:buAutoNum type="arabicPeriod"/>
            </a:pPr>
            <a:endParaRPr lang="en-US" sz="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6" name="Rectangle 5"/>
          <p:cNvSpPr/>
          <p:nvPr/>
        </p:nvSpPr>
        <p:spPr>
          <a:xfrm>
            <a:off x="2598004" y="136525"/>
            <a:ext cx="6527108" cy="923330"/>
          </a:xfrm>
          <a:prstGeom prst="rect">
            <a:avLst/>
          </a:prstGeom>
        </p:spPr>
        <p:txBody>
          <a:bodyPr wrap="none">
            <a:spAutoFit/>
          </a:bodyPr>
          <a:lstStyle/>
          <a:p>
            <a:r>
              <a:rPr lang="en-US" sz="5400" dirty="0">
                <a:latin typeface="+mj-lt"/>
              </a:rPr>
              <a:t>20m Useful Comments</a:t>
            </a:r>
          </a:p>
        </p:txBody>
      </p:sp>
      <p:sp>
        <p:nvSpPr>
          <p:cNvPr id="7"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14</a:t>
            </a:fld>
            <a:endParaRPr lang="en-US" dirty="0"/>
          </a:p>
        </p:txBody>
      </p:sp>
    </p:spTree>
    <p:extLst>
      <p:ext uri="{BB962C8B-B14F-4D97-AF65-F5344CB8AC3E}">
        <p14:creationId xmlns:p14="http://schemas.microsoft.com/office/powerpoint/2010/main" val="11141733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BEA0AC-241A-443C-AB80-DF587B240D8D}"/>
              </a:ext>
            </a:extLst>
          </p:cNvPr>
          <p:cNvPicPr>
            <a:picLocks noChangeAspect="1"/>
          </p:cNvPicPr>
          <p:nvPr/>
        </p:nvPicPr>
        <p:blipFill>
          <a:blip r:embed="rId2"/>
          <a:stretch>
            <a:fillRect/>
          </a:stretch>
        </p:blipFill>
        <p:spPr>
          <a:xfrm>
            <a:off x="870286" y="2445077"/>
            <a:ext cx="10451428" cy="1002720"/>
          </a:xfrm>
          <a:prstGeom prst="rect">
            <a:avLst/>
          </a:prstGeom>
        </p:spPr>
      </p:pic>
      <p:pic>
        <p:nvPicPr>
          <p:cNvPr id="7" name="Picture 6">
            <a:extLst>
              <a:ext uri="{FF2B5EF4-FFF2-40B4-BE49-F238E27FC236}">
                <a16:creationId xmlns:a16="http://schemas.microsoft.com/office/drawing/2014/main" id="{63D4C15E-1174-4CE8-A300-61175E615D1E}"/>
              </a:ext>
            </a:extLst>
          </p:cNvPr>
          <p:cNvPicPr>
            <a:picLocks noChangeAspect="1"/>
          </p:cNvPicPr>
          <p:nvPr/>
        </p:nvPicPr>
        <p:blipFill>
          <a:blip r:embed="rId3"/>
          <a:stretch>
            <a:fillRect/>
          </a:stretch>
        </p:blipFill>
        <p:spPr>
          <a:xfrm>
            <a:off x="1631752" y="3396055"/>
            <a:ext cx="4707573" cy="2211850"/>
          </a:xfrm>
          <a:prstGeom prst="rect">
            <a:avLst/>
          </a:prstGeom>
        </p:spPr>
      </p:pic>
      <p:sp>
        <p:nvSpPr>
          <p:cNvPr id="8" name="TextBox 7">
            <a:extLst>
              <a:ext uri="{FF2B5EF4-FFF2-40B4-BE49-F238E27FC236}">
                <a16:creationId xmlns:a16="http://schemas.microsoft.com/office/drawing/2014/main" id="{A6B8B23B-A590-4A8A-9E2E-EB326EC7C8B7}"/>
              </a:ext>
            </a:extLst>
          </p:cNvPr>
          <p:cNvSpPr txBox="1"/>
          <p:nvPr/>
        </p:nvSpPr>
        <p:spPr>
          <a:xfrm>
            <a:off x="1631752" y="5624966"/>
            <a:ext cx="1970411" cy="246221"/>
          </a:xfrm>
          <a:prstGeom prst="rect">
            <a:avLst/>
          </a:prstGeom>
          <a:noFill/>
        </p:spPr>
        <p:txBody>
          <a:bodyPr wrap="none" rtlCol="0">
            <a:spAutoFit/>
          </a:bodyPr>
          <a:lstStyle/>
          <a:p>
            <a:r>
              <a:rPr lang="en-US" sz="1000" dirty="0"/>
              <a:t>Top Row: Instrumental Signal Drift</a:t>
            </a:r>
          </a:p>
        </p:txBody>
      </p:sp>
      <p:pic>
        <p:nvPicPr>
          <p:cNvPr id="10" name="Picture 9">
            <a:extLst>
              <a:ext uri="{FF2B5EF4-FFF2-40B4-BE49-F238E27FC236}">
                <a16:creationId xmlns:a16="http://schemas.microsoft.com/office/drawing/2014/main" id="{399CAD76-E138-4AE2-8B4C-1F36993C65E3}"/>
              </a:ext>
            </a:extLst>
          </p:cNvPr>
          <p:cNvPicPr>
            <a:picLocks noChangeAspect="1"/>
          </p:cNvPicPr>
          <p:nvPr/>
        </p:nvPicPr>
        <p:blipFill>
          <a:blip r:embed="rId4"/>
          <a:stretch>
            <a:fillRect/>
          </a:stretch>
        </p:blipFill>
        <p:spPr>
          <a:xfrm>
            <a:off x="6757067" y="3429000"/>
            <a:ext cx="4762322" cy="2211850"/>
          </a:xfrm>
          <a:prstGeom prst="rect">
            <a:avLst/>
          </a:prstGeom>
        </p:spPr>
      </p:pic>
      <p:sp>
        <p:nvSpPr>
          <p:cNvPr id="11" name="TextBox 10">
            <a:extLst>
              <a:ext uri="{FF2B5EF4-FFF2-40B4-BE49-F238E27FC236}">
                <a16:creationId xmlns:a16="http://schemas.microsoft.com/office/drawing/2014/main" id="{3BD79905-1F32-47F8-9883-9018A0BFD235}"/>
              </a:ext>
            </a:extLst>
          </p:cNvPr>
          <p:cNvSpPr txBox="1"/>
          <p:nvPr/>
        </p:nvSpPr>
        <p:spPr>
          <a:xfrm>
            <a:off x="6658107" y="5652134"/>
            <a:ext cx="835485" cy="246221"/>
          </a:xfrm>
          <a:prstGeom prst="rect">
            <a:avLst/>
          </a:prstGeom>
          <a:noFill/>
        </p:spPr>
        <p:txBody>
          <a:bodyPr wrap="none" rtlCol="0">
            <a:spAutoFit/>
          </a:bodyPr>
          <a:lstStyle/>
          <a:p>
            <a:r>
              <a:rPr lang="en-US" sz="1000" dirty="0"/>
              <a:t>Bottom Row</a:t>
            </a:r>
          </a:p>
        </p:txBody>
      </p:sp>
      <p:pic>
        <p:nvPicPr>
          <p:cNvPr id="9" name="Picture 8">
            <a:extLst>
              <a:ext uri="{FF2B5EF4-FFF2-40B4-BE49-F238E27FC236}">
                <a16:creationId xmlns:a16="http://schemas.microsoft.com/office/drawing/2014/main" id="{877A6066-2E35-49C6-B387-05E0CD864F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12" name="Rectangle 11">
            <a:extLst>
              <a:ext uri="{FF2B5EF4-FFF2-40B4-BE49-F238E27FC236}">
                <a16:creationId xmlns:a16="http://schemas.microsoft.com/office/drawing/2014/main" id="{DD5234C9-4365-4B7A-8EFB-646C78841457}"/>
              </a:ext>
            </a:extLst>
          </p:cNvPr>
          <p:cNvSpPr/>
          <p:nvPr/>
        </p:nvSpPr>
        <p:spPr>
          <a:xfrm>
            <a:off x="2832446" y="231068"/>
            <a:ext cx="6527108" cy="923330"/>
          </a:xfrm>
          <a:prstGeom prst="rect">
            <a:avLst/>
          </a:prstGeom>
        </p:spPr>
        <p:txBody>
          <a:bodyPr wrap="none">
            <a:spAutoFit/>
          </a:bodyPr>
          <a:lstStyle/>
          <a:p>
            <a:r>
              <a:rPr lang="en-US" sz="5400" dirty="0">
                <a:latin typeface="+mj-lt"/>
              </a:rPr>
              <a:t>20m Useful Comments</a:t>
            </a:r>
          </a:p>
        </p:txBody>
      </p:sp>
      <p:sp>
        <p:nvSpPr>
          <p:cNvPr id="2" name="TextBox 1">
            <a:extLst>
              <a:ext uri="{FF2B5EF4-FFF2-40B4-BE49-F238E27FC236}">
                <a16:creationId xmlns:a16="http://schemas.microsoft.com/office/drawing/2014/main" id="{0960E5E5-50D9-4777-A95D-A0A2DA93DE22}"/>
              </a:ext>
            </a:extLst>
          </p:cNvPr>
          <p:cNvSpPr txBox="1"/>
          <p:nvPr/>
        </p:nvSpPr>
        <p:spPr>
          <a:xfrm>
            <a:off x="520118" y="1184694"/>
            <a:ext cx="11450972" cy="923330"/>
          </a:xfrm>
          <a:prstGeom prst="rect">
            <a:avLst/>
          </a:prstGeom>
          <a:noFill/>
        </p:spPr>
        <p:txBody>
          <a:bodyPr wrap="square" rtlCol="0">
            <a:spAutoFit/>
          </a:bodyPr>
          <a:lstStyle/>
          <a:p>
            <a:r>
              <a:rPr lang="en-US" sz="1600" b="1" dirty="0"/>
              <a:t>Signal Drift</a:t>
            </a:r>
          </a:p>
          <a:p>
            <a:endParaRPr lang="en-US" sz="1000" dirty="0"/>
          </a:p>
          <a:p>
            <a:r>
              <a:rPr lang="en-US" sz="1400" dirty="0"/>
              <a:t>Skynet Algorithm for Single-dish Mapping. I. Contaminant-cleaning, Mapping, and Photometering Small-scale Structure: J.R. Martin, D.E. Reichart, et al.</a:t>
            </a:r>
          </a:p>
          <a:p>
            <a:r>
              <a:rPr lang="en-US" sz="1400" dirty="0"/>
              <a:t>The Astrophysical Journal Supplement Series, 240:12 (50pp), 2019 January </a:t>
            </a:r>
          </a:p>
        </p:txBody>
      </p:sp>
      <p:sp>
        <p:nvSpPr>
          <p:cNvPr id="13" name="Slide Number Placeholder 5">
            <a:extLst>
              <a:ext uri="{FF2B5EF4-FFF2-40B4-BE49-F238E27FC236}">
                <a16:creationId xmlns:a16="http://schemas.microsoft.com/office/drawing/2014/main" id="{3B58F0E6-8F43-48F2-A286-272088578B1E}"/>
              </a:ext>
            </a:extLst>
          </p:cNvPr>
          <p:cNvSpPr>
            <a:spLocks noGrp="1"/>
          </p:cNvSpPr>
          <p:nvPr>
            <p:ph type="sldNum" sz="quarter" idx="12"/>
          </p:nvPr>
        </p:nvSpPr>
        <p:spPr>
          <a:xfrm>
            <a:off x="8610600" y="6356350"/>
            <a:ext cx="2743200" cy="365125"/>
          </a:xfrm>
        </p:spPr>
        <p:txBody>
          <a:bodyPr/>
          <a:lstStyle/>
          <a:p>
            <a:fld id="{CA8D75EB-B86C-434C-A07B-B887823EC4F8}" type="slidenum">
              <a:rPr lang="en-US" smtClean="0"/>
              <a:t>15</a:t>
            </a:fld>
            <a:endParaRPr lang="en-US" dirty="0"/>
          </a:p>
        </p:txBody>
      </p:sp>
    </p:spTree>
    <p:extLst>
      <p:ext uri="{BB962C8B-B14F-4D97-AF65-F5344CB8AC3E}">
        <p14:creationId xmlns:p14="http://schemas.microsoft.com/office/powerpoint/2010/main" val="42524227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95538" y="2032977"/>
            <a:ext cx="5833844" cy="2800767"/>
          </a:xfrm>
          <a:prstGeom prst="rect">
            <a:avLst/>
          </a:prstGeom>
          <a:ln>
            <a:solidFill>
              <a:schemeClr val="tx1"/>
            </a:solidFill>
          </a:ln>
        </p:spPr>
        <p:txBody>
          <a:bodyPr wrap="square">
            <a:spAutoFit/>
          </a:bodyPr>
          <a:lstStyle/>
          <a:p>
            <a:pPr algn="ctr"/>
            <a:r>
              <a:rPr lang="en-US" sz="4400" dirty="0">
                <a:latin typeface="+mj-lt"/>
              </a:rPr>
              <a:t>Let’s look at some Deep Space Object raster scans and interpret them</a:t>
            </a:r>
          </a:p>
          <a:p>
            <a:pPr algn="ctr"/>
            <a:r>
              <a:rPr lang="en-US" sz="4400" dirty="0">
                <a:latin typeface="+mj-lt"/>
              </a:rPr>
              <a:t>(my </a:t>
            </a:r>
            <a:r>
              <a:rPr lang="en-US" sz="4400" u="sng" dirty="0">
                <a:latin typeface="+mj-lt"/>
              </a:rPr>
              <a:t>opinions</a:t>
            </a:r>
            <a:r>
              <a:rPr lang="en-US" sz="4400" dirty="0">
                <a:latin typeface="+mj-lt"/>
              </a:rPr>
              <a: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6" name="Rectangle 5"/>
          <p:cNvSpPr/>
          <p:nvPr/>
        </p:nvSpPr>
        <p:spPr>
          <a:xfrm>
            <a:off x="2748906" y="561894"/>
            <a:ext cx="6527108" cy="923330"/>
          </a:xfrm>
          <a:prstGeom prst="rect">
            <a:avLst/>
          </a:prstGeom>
        </p:spPr>
        <p:txBody>
          <a:bodyPr wrap="none">
            <a:spAutoFit/>
          </a:bodyPr>
          <a:lstStyle/>
          <a:p>
            <a:r>
              <a:rPr lang="en-US" sz="5400" dirty="0">
                <a:latin typeface="+mj-lt"/>
              </a:rPr>
              <a:t>20m Useful Comments</a:t>
            </a:r>
          </a:p>
        </p:txBody>
      </p:sp>
      <p:sp>
        <p:nvSpPr>
          <p:cNvPr id="7"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16</a:t>
            </a:fld>
            <a:endParaRPr lang="en-US" dirty="0"/>
          </a:p>
        </p:txBody>
      </p:sp>
    </p:spTree>
    <p:extLst>
      <p:ext uri="{BB962C8B-B14F-4D97-AF65-F5344CB8AC3E}">
        <p14:creationId xmlns:p14="http://schemas.microsoft.com/office/powerpoint/2010/main" val="8349865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2665" y="1573777"/>
            <a:ext cx="5225405" cy="707886"/>
          </a:xfrm>
          <a:prstGeom prst="rect">
            <a:avLst/>
          </a:prstGeom>
        </p:spPr>
        <p:txBody>
          <a:bodyPr wrap="square">
            <a:spAutoFit/>
          </a:bodyPr>
          <a:lstStyle/>
          <a:p>
            <a:r>
              <a:rPr lang="en-US" sz="2400" b="1" dirty="0"/>
              <a:t>Cyg X “Black Hole” Area</a:t>
            </a:r>
          </a:p>
          <a:p>
            <a:pPr marL="285750" indent="-285750">
              <a:buFont typeface="Arial" panose="020B0604020202020204" pitchFamily="34" charset="0"/>
              <a:buChar char="•"/>
            </a:pPr>
            <a:r>
              <a:rPr lang="en-US" sz="1600" dirty="0"/>
              <a:t>Skynet_58270_Cygnus_X_Map_High_H1_33978_34808</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3" name="Rectangle 2"/>
          <p:cNvSpPr/>
          <p:nvPr/>
        </p:nvSpPr>
        <p:spPr>
          <a:xfrm>
            <a:off x="1788008" y="270277"/>
            <a:ext cx="9130513" cy="923330"/>
          </a:xfrm>
          <a:prstGeom prst="rect">
            <a:avLst/>
          </a:prstGeom>
        </p:spPr>
        <p:txBody>
          <a:bodyPr wrap="none">
            <a:spAutoFit/>
          </a:bodyPr>
          <a:lstStyle/>
          <a:p>
            <a:r>
              <a:rPr lang="en-US" sz="5400" dirty="0">
                <a:latin typeface="+mj-lt"/>
              </a:rPr>
              <a:t>Raster Scans and Considerations</a:t>
            </a:r>
          </a:p>
        </p:txBody>
      </p:sp>
      <p:sp>
        <p:nvSpPr>
          <p:cNvPr id="6"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17</a:t>
            </a:fld>
            <a:endParaRPr lang="en-US" dirty="0"/>
          </a:p>
        </p:txBody>
      </p:sp>
      <p:pic>
        <p:nvPicPr>
          <p:cNvPr id="10" name="Picture 9" descr="Chart&#10;&#10;Description automatically generated">
            <a:extLst>
              <a:ext uri="{FF2B5EF4-FFF2-40B4-BE49-F238E27FC236}">
                <a16:creationId xmlns:a16="http://schemas.microsoft.com/office/drawing/2014/main" id="{05D7DE1F-516C-40AB-9E5D-E28244AA69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8008" y="2661834"/>
            <a:ext cx="4127300" cy="3095475"/>
          </a:xfrm>
          <a:prstGeom prst="rect">
            <a:avLst/>
          </a:prstGeom>
        </p:spPr>
      </p:pic>
      <p:sp>
        <p:nvSpPr>
          <p:cNvPr id="12" name="TextBox 11">
            <a:extLst>
              <a:ext uri="{FF2B5EF4-FFF2-40B4-BE49-F238E27FC236}">
                <a16:creationId xmlns:a16="http://schemas.microsoft.com/office/drawing/2014/main" id="{75615D00-2935-48AC-BD7A-DFEF9544B38E}"/>
              </a:ext>
            </a:extLst>
          </p:cNvPr>
          <p:cNvSpPr txBox="1"/>
          <p:nvPr/>
        </p:nvSpPr>
        <p:spPr>
          <a:xfrm>
            <a:off x="7620183" y="4626386"/>
            <a:ext cx="2875326" cy="1154162"/>
          </a:xfrm>
          <a:prstGeom prst="rect">
            <a:avLst/>
          </a:prstGeom>
          <a:noFill/>
        </p:spPr>
        <p:txBody>
          <a:bodyPr wrap="square">
            <a:spAutoFit/>
          </a:bodyPr>
          <a:lstStyle/>
          <a:p>
            <a:r>
              <a:rPr lang="fr-FR" sz="1200" dirty="0"/>
              <a:t>Above: The Tulip Nebula’s Apparent Dimensions (optical) are 16′ x 9′, vs the 10x10 degree FOV in the radio image (on left).  Notice the similar shapes are coincidence. </a:t>
            </a:r>
          </a:p>
          <a:p>
            <a:r>
              <a:rPr lang="fr-FR" sz="900" dirty="0"/>
              <a:t>(Photograph Source: AstroBackyard, The Tulip Nebula)</a:t>
            </a:r>
            <a:endParaRPr lang="en-US" sz="900" dirty="0"/>
          </a:p>
        </p:txBody>
      </p:sp>
      <p:pic>
        <p:nvPicPr>
          <p:cNvPr id="7" name="Picture 6" descr="A picture containing text, star, night sky, outdoor object&#10;&#10;Description automatically generated">
            <a:extLst>
              <a:ext uri="{FF2B5EF4-FFF2-40B4-BE49-F238E27FC236}">
                <a16:creationId xmlns:a16="http://schemas.microsoft.com/office/drawing/2014/main" id="{4F379CD0-337A-4297-85BF-1331857E60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183" y="2582775"/>
            <a:ext cx="2733290" cy="1964552"/>
          </a:xfrm>
          <a:prstGeom prst="rect">
            <a:avLst/>
          </a:prstGeom>
        </p:spPr>
      </p:pic>
      <p:sp>
        <p:nvSpPr>
          <p:cNvPr id="5" name="TextBox 4">
            <a:extLst>
              <a:ext uri="{FF2B5EF4-FFF2-40B4-BE49-F238E27FC236}">
                <a16:creationId xmlns:a16="http://schemas.microsoft.com/office/drawing/2014/main" id="{0635D42B-799F-4846-87CF-9C3052DA8D64}"/>
              </a:ext>
            </a:extLst>
          </p:cNvPr>
          <p:cNvSpPr txBox="1"/>
          <p:nvPr/>
        </p:nvSpPr>
        <p:spPr>
          <a:xfrm>
            <a:off x="7620183" y="1488053"/>
            <a:ext cx="2420453" cy="1015663"/>
          </a:xfrm>
          <a:prstGeom prst="rect">
            <a:avLst/>
          </a:prstGeom>
          <a:noFill/>
        </p:spPr>
        <p:txBody>
          <a:bodyPr wrap="square" rtlCol="0">
            <a:spAutoFit/>
          </a:bodyPr>
          <a:lstStyle/>
          <a:p>
            <a:r>
              <a:rPr lang="en-US" sz="1200" u="sng" dirty="0"/>
              <a:t>Considerations</a:t>
            </a:r>
            <a:r>
              <a:rPr lang="en-US" sz="1200" dirty="0"/>
              <a:t>: </a:t>
            </a:r>
          </a:p>
          <a:p>
            <a:r>
              <a:rPr lang="en-US" sz="1200" dirty="0"/>
              <a:t>Avoid casual comparisons to the optical image. Be mindful of FOV, object size, beam width, and center of FOV as it relates to the target.</a:t>
            </a:r>
          </a:p>
        </p:txBody>
      </p:sp>
    </p:spTree>
    <p:extLst>
      <p:ext uri="{BB962C8B-B14F-4D97-AF65-F5344CB8AC3E}">
        <p14:creationId xmlns:p14="http://schemas.microsoft.com/office/powerpoint/2010/main" val="2410142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8116" y="1399532"/>
            <a:ext cx="6322868" cy="892552"/>
          </a:xfrm>
          <a:prstGeom prst="rect">
            <a:avLst/>
          </a:prstGeom>
          <a:noFill/>
        </p:spPr>
        <p:txBody>
          <a:bodyPr wrap="square" rtlCol="0">
            <a:spAutoFit/>
          </a:bodyPr>
          <a:lstStyle/>
          <a:p>
            <a:r>
              <a:rPr lang="en-US" sz="2000" b="1" dirty="0"/>
              <a:t>Black Hole Sag A “Black Hole” Area</a:t>
            </a:r>
          </a:p>
          <a:p>
            <a:pPr marL="285750" indent="-285750">
              <a:buFont typeface="Arial" panose="020B0604020202020204" pitchFamily="34" charset="0"/>
              <a:buChar char="•"/>
            </a:pPr>
            <a:r>
              <a:rPr lang="en-US" sz="1600" dirty="0"/>
              <a:t>Skynet_58792_Galactic_Center_Radio_Mappin_43267_52929</a:t>
            </a:r>
          </a:p>
          <a:p>
            <a:pPr marL="285750" indent="-285750">
              <a:buFont typeface="Arial" panose="020B0604020202020204" pitchFamily="34" charset="0"/>
              <a:buChar char="•"/>
            </a:pPr>
            <a:r>
              <a:rPr lang="en-US" sz="1600" dirty="0"/>
              <a:t>Skynet_58697_Betel_Map_3_V2_41003_49477</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4" name="Rectangle 3"/>
          <p:cNvSpPr/>
          <p:nvPr/>
        </p:nvSpPr>
        <p:spPr>
          <a:xfrm>
            <a:off x="703385" y="447661"/>
            <a:ext cx="184731" cy="923330"/>
          </a:xfrm>
          <a:prstGeom prst="rect">
            <a:avLst/>
          </a:prstGeom>
        </p:spPr>
        <p:txBody>
          <a:bodyPr wrap="none">
            <a:spAutoFit/>
          </a:bodyPr>
          <a:lstStyle/>
          <a:p>
            <a:endParaRPr lang="en-US" sz="5400" dirty="0">
              <a:latin typeface="+mj-lt"/>
            </a:endParaRPr>
          </a:p>
        </p:txBody>
      </p:sp>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18</a:t>
            </a:fld>
            <a:endParaRPr lang="en-US" dirty="0"/>
          </a:p>
        </p:txBody>
      </p:sp>
      <p:pic>
        <p:nvPicPr>
          <p:cNvPr id="8" name="Picture 7" descr="Chart&#10;&#10;Description automatically generated">
            <a:extLst>
              <a:ext uri="{FF2B5EF4-FFF2-40B4-BE49-F238E27FC236}">
                <a16:creationId xmlns:a16="http://schemas.microsoft.com/office/drawing/2014/main" id="{40DA2FE9-2019-4D8D-9441-819404FE81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7029" y="2612503"/>
            <a:ext cx="4248743" cy="3743847"/>
          </a:xfrm>
          <a:prstGeom prst="rect">
            <a:avLst/>
          </a:prstGeom>
        </p:spPr>
      </p:pic>
      <p:pic>
        <p:nvPicPr>
          <p:cNvPr id="10" name="Picture 9" descr="A picture containing histogram&#10;&#10;Description automatically generated">
            <a:extLst>
              <a:ext uri="{FF2B5EF4-FFF2-40B4-BE49-F238E27FC236}">
                <a16:creationId xmlns:a16="http://schemas.microsoft.com/office/drawing/2014/main" id="{7A9B6EB2-F7A2-4EB9-BFD2-8FE455F422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0553" y="2641044"/>
            <a:ext cx="4763013" cy="3572259"/>
          </a:xfrm>
          <a:prstGeom prst="rect">
            <a:avLst/>
          </a:prstGeom>
        </p:spPr>
      </p:pic>
      <p:sp>
        <p:nvSpPr>
          <p:cNvPr id="11" name="Rectangle 10">
            <a:extLst>
              <a:ext uri="{FF2B5EF4-FFF2-40B4-BE49-F238E27FC236}">
                <a16:creationId xmlns:a16="http://schemas.microsoft.com/office/drawing/2014/main" id="{71190782-DE27-4CF2-906F-FA6E6A64307E}"/>
              </a:ext>
            </a:extLst>
          </p:cNvPr>
          <p:cNvSpPr/>
          <p:nvPr/>
        </p:nvSpPr>
        <p:spPr>
          <a:xfrm>
            <a:off x="1457029" y="315993"/>
            <a:ext cx="9130513" cy="923330"/>
          </a:xfrm>
          <a:prstGeom prst="rect">
            <a:avLst/>
          </a:prstGeom>
        </p:spPr>
        <p:txBody>
          <a:bodyPr wrap="none">
            <a:spAutoFit/>
          </a:bodyPr>
          <a:lstStyle/>
          <a:p>
            <a:r>
              <a:rPr lang="en-US" sz="5400" dirty="0">
                <a:latin typeface="+mj-lt"/>
              </a:rPr>
              <a:t>Raster Scans and Considerations</a:t>
            </a:r>
          </a:p>
        </p:txBody>
      </p:sp>
      <p:sp>
        <p:nvSpPr>
          <p:cNvPr id="12" name="TextBox 11">
            <a:extLst>
              <a:ext uri="{FF2B5EF4-FFF2-40B4-BE49-F238E27FC236}">
                <a16:creationId xmlns:a16="http://schemas.microsoft.com/office/drawing/2014/main" id="{18643761-E965-4733-A557-518AB785E08B}"/>
              </a:ext>
            </a:extLst>
          </p:cNvPr>
          <p:cNvSpPr txBox="1"/>
          <p:nvPr/>
        </p:nvSpPr>
        <p:spPr>
          <a:xfrm>
            <a:off x="9524744" y="1339499"/>
            <a:ext cx="2420453" cy="1569660"/>
          </a:xfrm>
          <a:prstGeom prst="rect">
            <a:avLst/>
          </a:prstGeom>
          <a:noFill/>
        </p:spPr>
        <p:txBody>
          <a:bodyPr wrap="square" rtlCol="0">
            <a:spAutoFit/>
          </a:bodyPr>
          <a:lstStyle/>
          <a:p>
            <a:r>
              <a:rPr lang="en-US" sz="1200" u="sng" dirty="0"/>
              <a:t>Considerations</a:t>
            </a:r>
            <a:r>
              <a:rPr lang="en-US" sz="1200" dirty="0"/>
              <a:t>: </a:t>
            </a:r>
          </a:p>
          <a:p>
            <a:r>
              <a:rPr lang="en-US" sz="1200" dirty="0"/>
              <a:t>Easy to confuse Sag A with the off-center H1 concentration, or that the observer even used Sag A input coordinates, which is unlikely as both FOVs have a different center point. Notice the large FOV with narrow plane is likely Milky Way H1.  </a:t>
            </a:r>
          </a:p>
        </p:txBody>
      </p:sp>
    </p:spTree>
    <p:extLst>
      <p:ext uri="{BB962C8B-B14F-4D97-AF65-F5344CB8AC3E}">
        <p14:creationId xmlns:p14="http://schemas.microsoft.com/office/powerpoint/2010/main" val="13123718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2518" y="1432274"/>
            <a:ext cx="5230838" cy="1200329"/>
          </a:xfrm>
          <a:prstGeom prst="rect">
            <a:avLst/>
          </a:prstGeom>
        </p:spPr>
        <p:txBody>
          <a:bodyPr wrap="square">
            <a:spAutoFit/>
          </a:bodyPr>
          <a:lstStyle/>
          <a:p>
            <a:r>
              <a:rPr lang="en-US" sz="2400" b="1" dirty="0">
                <a:solidFill>
                  <a:srgbClr val="000000"/>
                </a:solidFill>
              </a:rPr>
              <a:t>Great Rift Radio Observing</a:t>
            </a:r>
          </a:p>
          <a:p>
            <a:r>
              <a:rPr lang="en-US" sz="1600" dirty="0">
                <a:solidFill>
                  <a:srgbClr val="000000"/>
                </a:solidFill>
              </a:rPr>
              <a:t>(Long dark dust cloud lane)</a:t>
            </a:r>
          </a:p>
          <a:p>
            <a:pPr marL="285750" indent="-285750">
              <a:buFont typeface="Arial" panose="020B0604020202020204" pitchFamily="34" charset="0"/>
              <a:buChar char="•"/>
            </a:pPr>
            <a:r>
              <a:rPr lang="en-US" sz="1600" dirty="0">
                <a:solidFill>
                  <a:srgbClr val="000000"/>
                </a:solidFill>
              </a:rPr>
              <a:t>Skynet_59192_The_Great_Rift_Mapping_2_51504_499</a:t>
            </a:r>
          </a:p>
          <a:p>
            <a:pPr marL="285750" indent="-285750">
              <a:buFont typeface="Arial" panose="020B0604020202020204" pitchFamily="34" charset="0"/>
              <a:buChar char="•"/>
            </a:pPr>
            <a:r>
              <a:rPr lang="en-US" sz="1600" dirty="0">
                <a:solidFill>
                  <a:srgbClr val="000000"/>
                </a:solidFill>
              </a:rPr>
              <a:t>Internet Example Great Rift Optical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6"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19</a:t>
            </a:fld>
            <a:endParaRPr lang="en-US" dirty="0"/>
          </a:p>
        </p:txBody>
      </p:sp>
      <p:pic>
        <p:nvPicPr>
          <p:cNvPr id="8" name="Picture 7" descr="Graphical user interface, chart&#10;&#10;Description automatically generated">
            <a:extLst>
              <a:ext uri="{FF2B5EF4-FFF2-40B4-BE49-F238E27FC236}">
                <a16:creationId xmlns:a16="http://schemas.microsoft.com/office/drawing/2014/main" id="{56A866FA-57FD-4A74-B719-BF3CB15C5F9C}"/>
              </a:ext>
            </a:extLst>
          </p:cNvPr>
          <p:cNvPicPr>
            <a:picLocks noChangeAspect="1"/>
          </p:cNvPicPr>
          <p:nvPr/>
        </p:nvPicPr>
        <p:blipFill rotWithShape="1">
          <a:blip r:embed="rId3">
            <a:extLst>
              <a:ext uri="{28A0092B-C50C-407E-A947-70E740481C1C}">
                <a14:useLocalDpi xmlns:a14="http://schemas.microsoft.com/office/drawing/2010/main" val="0"/>
              </a:ext>
            </a:extLst>
          </a:blip>
          <a:srcRect t="39727" r="66831" b="-1365"/>
          <a:stretch/>
        </p:blipFill>
        <p:spPr>
          <a:xfrm>
            <a:off x="1640201" y="3196126"/>
            <a:ext cx="3916892" cy="2768445"/>
          </a:xfrm>
          <a:prstGeom prst="rect">
            <a:avLst/>
          </a:prstGeom>
        </p:spPr>
      </p:pic>
      <p:pic>
        <p:nvPicPr>
          <p:cNvPr id="7" name="Picture 6" descr="A screenshot of a map&#10;&#10;Description automatically generated with low confidence">
            <a:extLst>
              <a:ext uri="{FF2B5EF4-FFF2-40B4-BE49-F238E27FC236}">
                <a16:creationId xmlns:a16="http://schemas.microsoft.com/office/drawing/2014/main" id="{95D405BD-4B8F-4517-8709-EF5E128215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5654" y="3196126"/>
            <a:ext cx="4469891" cy="2657774"/>
          </a:xfrm>
          <a:prstGeom prst="rect">
            <a:avLst/>
          </a:prstGeom>
        </p:spPr>
      </p:pic>
      <p:sp>
        <p:nvSpPr>
          <p:cNvPr id="9" name="Rectangle 8">
            <a:extLst>
              <a:ext uri="{FF2B5EF4-FFF2-40B4-BE49-F238E27FC236}">
                <a16:creationId xmlns:a16="http://schemas.microsoft.com/office/drawing/2014/main" id="{B8D0A662-BDB2-4EF9-A38E-5EF75CF73688}"/>
              </a:ext>
            </a:extLst>
          </p:cNvPr>
          <p:cNvSpPr/>
          <p:nvPr/>
        </p:nvSpPr>
        <p:spPr>
          <a:xfrm>
            <a:off x="1508765" y="327538"/>
            <a:ext cx="9381795" cy="923330"/>
          </a:xfrm>
          <a:prstGeom prst="rect">
            <a:avLst/>
          </a:prstGeom>
        </p:spPr>
        <p:txBody>
          <a:bodyPr wrap="square">
            <a:spAutoFit/>
          </a:bodyPr>
          <a:lstStyle/>
          <a:p>
            <a:r>
              <a:rPr lang="en-US" sz="5400" dirty="0">
                <a:latin typeface="+mj-lt"/>
              </a:rPr>
              <a:t>Raster Scans and Considerations</a:t>
            </a:r>
          </a:p>
        </p:txBody>
      </p:sp>
      <p:sp>
        <p:nvSpPr>
          <p:cNvPr id="10" name="TextBox 9">
            <a:extLst>
              <a:ext uri="{FF2B5EF4-FFF2-40B4-BE49-F238E27FC236}">
                <a16:creationId xmlns:a16="http://schemas.microsoft.com/office/drawing/2014/main" id="{2C301750-290B-47DC-BB9E-BA1DE0FE98DB}"/>
              </a:ext>
            </a:extLst>
          </p:cNvPr>
          <p:cNvSpPr txBox="1"/>
          <p:nvPr/>
        </p:nvSpPr>
        <p:spPr>
          <a:xfrm>
            <a:off x="9292439" y="1546401"/>
            <a:ext cx="2420453" cy="1015663"/>
          </a:xfrm>
          <a:prstGeom prst="rect">
            <a:avLst/>
          </a:prstGeom>
          <a:noFill/>
        </p:spPr>
        <p:txBody>
          <a:bodyPr wrap="square" rtlCol="0">
            <a:spAutoFit/>
          </a:bodyPr>
          <a:lstStyle/>
          <a:p>
            <a:r>
              <a:rPr lang="en-US" sz="1200" u="sng" dirty="0"/>
              <a:t>Considerations</a:t>
            </a:r>
            <a:r>
              <a:rPr lang="en-US" sz="1200" dirty="0"/>
              <a:t>: </a:t>
            </a:r>
          </a:p>
          <a:p>
            <a:r>
              <a:rPr lang="en-US" sz="1200" dirty="0"/>
              <a:t>Another wide FOV with narrow plane. Is it Milky Way interstellar dust, or does that even matter when observing in radio for H I?</a:t>
            </a:r>
          </a:p>
        </p:txBody>
      </p:sp>
      <p:sp>
        <p:nvSpPr>
          <p:cNvPr id="3" name="TextBox 2">
            <a:extLst>
              <a:ext uri="{FF2B5EF4-FFF2-40B4-BE49-F238E27FC236}">
                <a16:creationId xmlns:a16="http://schemas.microsoft.com/office/drawing/2014/main" id="{509F8E57-8876-4E31-8210-F485E253EEE2}"/>
              </a:ext>
            </a:extLst>
          </p:cNvPr>
          <p:cNvSpPr txBox="1"/>
          <p:nvPr/>
        </p:nvSpPr>
        <p:spPr>
          <a:xfrm>
            <a:off x="6293356" y="5889681"/>
            <a:ext cx="2170787" cy="215444"/>
          </a:xfrm>
          <a:prstGeom prst="rect">
            <a:avLst/>
          </a:prstGeom>
          <a:noFill/>
        </p:spPr>
        <p:txBody>
          <a:bodyPr wrap="none" rtlCol="0">
            <a:spAutoFit/>
          </a:bodyPr>
          <a:lstStyle/>
          <a:p>
            <a:r>
              <a:rPr lang="en-US" sz="800" dirty="0"/>
              <a:t>Photograph Source: Linda Chisholm Word Press</a:t>
            </a:r>
          </a:p>
        </p:txBody>
      </p:sp>
    </p:spTree>
    <p:extLst>
      <p:ext uri="{BB962C8B-B14F-4D97-AF65-F5344CB8AC3E}">
        <p14:creationId xmlns:p14="http://schemas.microsoft.com/office/powerpoint/2010/main" val="23727659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75013"/>
            <a:ext cx="9144000" cy="914400"/>
          </a:xfrm>
        </p:spPr>
        <p:txBody>
          <a:bodyPr>
            <a:normAutofit/>
          </a:bodyPr>
          <a:lstStyle/>
          <a:p>
            <a:r>
              <a:rPr lang="en-US" sz="5400" dirty="0"/>
              <a:t>Agenda</a:t>
            </a:r>
          </a:p>
        </p:txBody>
      </p:sp>
      <p:sp>
        <p:nvSpPr>
          <p:cNvPr id="3" name="Subtitle 2"/>
          <p:cNvSpPr>
            <a:spLocks noGrp="1"/>
          </p:cNvSpPr>
          <p:nvPr>
            <p:ph type="subTitle" idx="1"/>
          </p:nvPr>
        </p:nvSpPr>
        <p:spPr>
          <a:xfrm>
            <a:off x="1274885" y="1600200"/>
            <a:ext cx="9393116" cy="3657600"/>
          </a:xfrm>
        </p:spPr>
        <p:txBody>
          <a:bodyPr>
            <a:normAutofit lnSpcReduction="10000"/>
          </a:bodyPr>
          <a:lstStyle/>
          <a:p>
            <a:pPr marL="342900" indent="-342900" algn="l">
              <a:buFont typeface="Arial" panose="020B0604020202020204" pitchFamily="34" charset="0"/>
              <a:buChar char="•"/>
            </a:pPr>
            <a:r>
              <a:rPr lang="en-US" sz="3600" dirty="0"/>
              <a:t>20m Project Updates</a:t>
            </a:r>
          </a:p>
          <a:p>
            <a:pPr marL="342900" indent="-342900" algn="l">
              <a:buFont typeface="Arial" panose="020B0604020202020204" pitchFamily="34" charset="0"/>
              <a:buChar char="•"/>
            </a:pPr>
            <a:r>
              <a:rPr lang="en-US" sz="3600" dirty="0"/>
              <a:t>20m Dish Demo</a:t>
            </a:r>
          </a:p>
          <a:p>
            <a:pPr marL="342900" indent="-342900" algn="l">
              <a:buFont typeface="Arial" panose="020B0604020202020204" pitchFamily="34" charset="0"/>
              <a:buChar char="•"/>
            </a:pPr>
            <a:r>
              <a:rPr lang="en-US" sz="3600" dirty="0"/>
              <a:t>20m Useful Comments</a:t>
            </a:r>
          </a:p>
          <a:p>
            <a:pPr marL="342900" indent="-342900" algn="l">
              <a:buFont typeface="Arial" panose="020B0604020202020204" pitchFamily="34" charset="0"/>
              <a:buChar char="•"/>
            </a:pPr>
            <a:r>
              <a:rPr lang="en-US" sz="3600" dirty="0"/>
              <a:t>Raster Scans and Considerations</a:t>
            </a:r>
          </a:p>
          <a:p>
            <a:pPr marL="342900" indent="-342900" algn="l">
              <a:buFont typeface="Arial" panose="020B0604020202020204" pitchFamily="34" charset="0"/>
              <a:buChar char="•"/>
            </a:pPr>
            <a:r>
              <a:rPr lang="en-US" sz="3600" dirty="0"/>
              <a:t>20m Observing Podcasts</a:t>
            </a:r>
          </a:p>
          <a:p>
            <a:pPr marL="342900" indent="-342900" algn="l">
              <a:buFont typeface="Arial" panose="020B0604020202020204" pitchFamily="34" charset="0"/>
              <a:buChar char="•"/>
            </a:pPr>
            <a:r>
              <a:rPr lang="en-US" sz="3600" dirty="0"/>
              <a:t>Contact and Open Forum</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4"/>
          <p:cNvSpPr>
            <a:spLocks noGrp="1"/>
          </p:cNvSpPr>
          <p:nvPr>
            <p:ph type="sldNum" sz="quarter" idx="12"/>
          </p:nvPr>
        </p:nvSpPr>
        <p:spPr/>
        <p:txBody>
          <a:bodyPr/>
          <a:lstStyle/>
          <a:p>
            <a:fld id="{CA8D75EB-B86C-434C-A07B-B887823EC4F8}" type="slidenum">
              <a:rPr lang="en-US" smtClean="0"/>
              <a:t>2</a:t>
            </a:fld>
            <a:endParaRPr lang="en-US" dirty="0"/>
          </a:p>
        </p:txBody>
      </p:sp>
    </p:spTree>
    <p:extLst>
      <p:ext uri="{BB962C8B-B14F-4D97-AF65-F5344CB8AC3E}">
        <p14:creationId xmlns:p14="http://schemas.microsoft.com/office/powerpoint/2010/main" val="3150715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74884" y="1443841"/>
            <a:ext cx="6661101" cy="707886"/>
          </a:xfrm>
          <a:prstGeom prst="rect">
            <a:avLst/>
          </a:prstGeom>
          <a:noFill/>
        </p:spPr>
        <p:txBody>
          <a:bodyPr wrap="square" rtlCol="0">
            <a:spAutoFit/>
          </a:bodyPr>
          <a:lstStyle/>
          <a:p>
            <a:r>
              <a:rPr lang="en-US" sz="2400" b="1" dirty="0"/>
              <a:t>Lockman Hole - Northern Hemisphere</a:t>
            </a:r>
          </a:p>
          <a:p>
            <a:r>
              <a:rPr lang="en-US" sz="1600" dirty="0"/>
              <a:t>(Chandra Deep Field South for Southern Hemisphere)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7" name="Slide Number Placeholder 2"/>
          <p:cNvSpPr>
            <a:spLocks noGrp="1"/>
          </p:cNvSpPr>
          <p:nvPr>
            <p:ph type="sldNum" sz="quarter" idx="12"/>
          </p:nvPr>
        </p:nvSpPr>
        <p:spPr>
          <a:xfrm>
            <a:off x="8610600" y="6356350"/>
            <a:ext cx="2743200" cy="365125"/>
          </a:xfrm>
        </p:spPr>
        <p:txBody>
          <a:bodyPr/>
          <a:lstStyle/>
          <a:p>
            <a:fld id="{CA8D75EB-B86C-434C-A07B-B887823EC4F8}" type="slidenum">
              <a:rPr lang="en-US" smtClean="0"/>
              <a:t>20</a:t>
            </a:fld>
            <a:endParaRPr lang="en-US" dirty="0"/>
          </a:p>
        </p:txBody>
      </p:sp>
      <p:pic>
        <p:nvPicPr>
          <p:cNvPr id="6" name="Picture 5" descr="Graphical user interface, chart&#10;&#10;Description automatically generated">
            <a:extLst>
              <a:ext uri="{FF2B5EF4-FFF2-40B4-BE49-F238E27FC236}">
                <a16:creationId xmlns:a16="http://schemas.microsoft.com/office/drawing/2014/main" id="{6FDD41DC-0F00-47B3-B002-4ACF820903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9883" y="2193297"/>
            <a:ext cx="8325554" cy="4135789"/>
          </a:xfrm>
          <a:prstGeom prst="rect">
            <a:avLst/>
          </a:prstGeom>
        </p:spPr>
      </p:pic>
      <p:sp>
        <p:nvSpPr>
          <p:cNvPr id="8" name="Rectangle 7">
            <a:extLst>
              <a:ext uri="{FF2B5EF4-FFF2-40B4-BE49-F238E27FC236}">
                <a16:creationId xmlns:a16="http://schemas.microsoft.com/office/drawing/2014/main" id="{55387282-0042-46AE-98FC-00E3382C1BD7}"/>
              </a:ext>
            </a:extLst>
          </p:cNvPr>
          <p:cNvSpPr/>
          <p:nvPr/>
        </p:nvSpPr>
        <p:spPr>
          <a:xfrm>
            <a:off x="1654872" y="335280"/>
            <a:ext cx="9376651" cy="923330"/>
          </a:xfrm>
          <a:prstGeom prst="rect">
            <a:avLst/>
          </a:prstGeom>
        </p:spPr>
        <p:txBody>
          <a:bodyPr wrap="square">
            <a:spAutoFit/>
          </a:bodyPr>
          <a:lstStyle/>
          <a:p>
            <a:r>
              <a:rPr lang="en-US" sz="5400" dirty="0">
                <a:latin typeface="+mj-lt"/>
              </a:rPr>
              <a:t>Raster Scans and Considerations</a:t>
            </a:r>
          </a:p>
        </p:txBody>
      </p:sp>
      <p:sp>
        <p:nvSpPr>
          <p:cNvPr id="9" name="TextBox 8">
            <a:extLst>
              <a:ext uri="{FF2B5EF4-FFF2-40B4-BE49-F238E27FC236}">
                <a16:creationId xmlns:a16="http://schemas.microsoft.com/office/drawing/2014/main" id="{E755EB52-84A1-4628-98B2-B8A9B3BB42C4}"/>
              </a:ext>
            </a:extLst>
          </p:cNvPr>
          <p:cNvSpPr txBox="1"/>
          <p:nvPr/>
        </p:nvSpPr>
        <p:spPr>
          <a:xfrm>
            <a:off x="9292439" y="1546401"/>
            <a:ext cx="2420453" cy="461665"/>
          </a:xfrm>
          <a:prstGeom prst="rect">
            <a:avLst/>
          </a:prstGeom>
          <a:noFill/>
        </p:spPr>
        <p:txBody>
          <a:bodyPr wrap="square" rtlCol="0">
            <a:spAutoFit/>
          </a:bodyPr>
          <a:lstStyle/>
          <a:p>
            <a:r>
              <a:rPr lang="en-US" sz="1200" u="sng" dirty="0"/>
              <a:t>Considerations</a:t>
            </a:r>
            <a:r>
              <a:rPr lang="en-US" sz="1200" dirty="0"/>
              <a:t>: </a:t>
            </a:r>
          </a:p>
          <a:p>
            <a:r>
              <a:rPr lang="en-US" sz="1200" dirty="0"/>
              <a:t>A rare nothing!</a:t>
            </a:r>
          </a:p>
        </p:txBody>
      </p:sp>
    </p:spTree>
    <p:extLst>
      <p:ext uri="{BB962C8B-B14F-4D97-AF65-F5344CB8AC3E}">
        <p14:creationId xmlns:p14="http://schemas.microsoft.com/office/powerpoint/2010/main" val="16787503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68600" y="1854200"/>
            <a:ext cx="184731" cy="369332"/>
          </a:xfrm>
          <a:prstGeom prst="rect">
            <a:avLst/>
          </a:prstGeom>
          <a:noFill/>
        </p:spPr>
        <p:txBody>
          <a:bodyPr wrap="none" rtlCol="0">
            <a:spAutoFit/>
          </a:bodyPr>
          <a:lstStyle/>
          <a:p>
            <a:endParaRPr lang="en-US" dirty="0"/>
          </a:p>
        </p:txBody>
      </p:sp>
      <p:sp>
        <p:nvSpPr>
          <p:cNvPr id="3" name="TextBox 2"/>
          <p:cNvSpPr txBox="1"/>
          <p:nvPr/>
        </p:nvSpPr>
        <p:spPr>
          <a:xfrm>
            <a:off x="853874" y="1528643"/>
            <a:ext cx="6268379" cy="769441"/>
          </a:xfrm>
          <a:prstGeom prst="rect">
            <a:avLst/>
          </a:prstGeom>
          <a:noFill/>
        </p:spPr>
        <p:txBody>
          <a:bodyPr wrap="square" rtlCol="0">
            <a:spAutoFit/>
          </a:bodyPr>
          <a:lstStyle/>
          <a:p>
            <a:r>
              <a:rPr lang="en-US" sz="2400" b="1" dirty="0"/>
              <a:t>HII Star Forming Region M42 (Orion Nebula)</a:t>
            </a:r>
          </a:p>
          <a:p>
            <a:pPr marL="342900" indent="-342900">
              <a:buFont typeface="Arial" panose="020B0604020202020204" pitchFamily="34" charset="0"/>
              <a:buChar char="•"/>
            </a:pPr>
            <a:r>
              <a:rPr lang="en-US" sz="2000" dirty="0"/>
              <a:t>Skynet_58428_M42_Map_37231_38105</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6"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21</a:t>
            </a:fld>
            <a:endParaRPr lang="en-US" dirty="0"/>
          </a:p>
        </p:txBody>
      </p:sp>
      <p:pic>
        <p:nvPicPr>
          <p:cNvPr id="9" name="Picture 8" descr="Graphical user interface, chart&#10;&#10;Description automatically generated with medium confidence">
            <a:extLst>
              <a:ext uri="{FF2B5EF4-FFF2-40B4-BE49-F238E27FC236}">
                <a16:creationId xmlns:a16="http://schemas.microsoft.com/office/drawing/2014/main" id="{764F4F62-F018-4846-AB72-5874C7EAE731}"/>
              </a:ext>
            </a:extLst>
          </p:cNvPr>
          <p:cNvPicPr>
            <a:picLocks noChangeAspect="1"/>
          </p:cNvPicPr>
          <p:nvPr/>
        </p:nvPicPr>
        <p:blipFill rotWithShape="1">
          <a:blip r:embed="rId3">
            <a:extLst>
              <a:ext uri="{28A0092B-C50C-407E-A947-70E740481C1C}">
                <a14:useLocalDpi xmlns:a14="http://schemas.microsoft.com/office/drawing/2010/main" val="0"/>
              </a:ext>
            </a:extLst>
          </a:blip>
          <a:srcRect l="-400" t="1742" r="58035" b="-300"/>
          <a:stretch/>
        </p:blipFill>
        <p:spPr>
          <a:xfrm>
            <a:off x="1523406" y="2903840"/>
            <a:ext cx="2888797" cy="2998733"/>
          </a:xfrm>
          <a:prstGeom prst="rect">
            <a:avLst/>
          </a:prstGeom>
        </p:spPr>
      </p:pic>
      <p:pic>
        <p:nvPicPr>
          <p:cNvPr id="11" name="Picture 10" descr="Map&#10;&#10;Description automatically generated">
            <a:extLst>
              <a:ext uri="{FF2B5EF4-FFF2-40B4-BE49-F238E27FC236}">
                <a16:creationId xmlns:a16="http://schemas.microsoft.com/office/drawing/2014/main" id="{BAF53A8A-2F32-40E3-BCFE-FBF8724721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6126" y="3033245"/>
            <a:ext cx="3347722" cy="2739922"/>
          </a:xfrm>
          <a:prstGeom prst="rect">
            <a:avLst/>
          </a:prstGeom>
        </p:spPr>
      </p:pic>
      <p:sp>
        <p:nvSpPr>
          <p:cNvPr id="10" name="Rectangle 9">
            <a:extLst>
              <a:ext uri="{FF2B5EF4-FFF2-40B4-BE49-F238E27FC236}">
                <a16:creationId xmlns:a16="http://schemas.microsoft.com/office/drawing/2014/main" id="{AE6613BE-121F-40F0-9F29-E158131E9C26}"/>
              </a:ext>
            </a:extLst>
          </p:cNvPr>
          <p:cNvSpPr/>
          <p:nvPr/>
        </p:nvSpPr>
        <p:spPr>
          <a:xfrm>
            <a:off x="1468844" y="376838"/>
            <a:ext cx="9254311" cy="923330"/>
          </a:xfrm>
          <a:prstGeom prst="rect">
            <a:avLst/>
          </a:prstGeom>
        </p:spPr>
        <p:txBody>
          <a:bodyPr wrap="square">
            <a:spAutoFit/>
          </a:bodyPr>
          <a:lstStyle/>
          <a:p>
            <a:r>
              <a:rPr lang="en-US" sz="5400" dirty="0">
                <a:latin typeface="+mj-lt"/>
              </a:rPr>
              <a:t>Raster Scans and Considerations</a:t>
            </a:r>
          </a:p>
        </p:txBody>
      </p:sp>
      <p:sp>
        <p:nvSpPr>
          <p:cNvPr id="12" name="TextBox 11">
            <a:extLst>
              <a:ext uri="{FF2B5EF4-FFF2-40B4-BE49-F238E27FC236}">
                <a16:creationId xmlns:a16="http://schemas.microsoft.com/office/drawing/2014/main" id="{FF2DE50D-B8CF-4EA4-8CE6-C99354A99A2F}"/>
              </a:ext>
            </a:extLst>
          </p:cNvPr>
          <p:cNvSpPr txBox="1"/>
          <p:nvPr/>
        </p:nvSpPr>
        <p:spPr>
          <a:xfrm>
            <a:off x="9036979" y="2154954"/>
            <a:ext cx="2420453" cy="1938992"/>
          </a:xfrm>
          <a:prstGeom prst="rect">
            <a:avLst/>
          </a:prstGeom>
          <a:noFill/>
        </p:spPr>
        <p:txBody>
          <a:bodyPr wrap="square" rtlCol="0">
            <a:spAutoFit/>
          </a:bodyPr>
          <a:lstStyle/>
          <a:p>
            <a:r>
              <a:rPr lang="en-US" sz="1200" u="sng" dirty="0"/>
              <a:t>Considerations</a:t>
            </a:r>
            <a:r>
              <a:rPr lang="en-US" sz="1200" dirty="0"/>
              <a:t>: </a:t>
            </a:r>
          </a:p>
          <a:p>
            <a:r>
              <a:rPr lang="en-US" sz="1200" dirty="0"/>
              <a:t>Essentially a round radio object within the beam width vs an optical view.  But the next slide shows the possibilities with advanced processing radio astrophotography.  Consider that with a larger FOV, some stronger radio sources may contrast  better from some backgrounds.</a:t>
            </a:r>
          </a:p>
        </p:txBody>
      </p:sp>
      <p:sp>
        <p:nvSpPr>
          <p:cNvPr id="13" name="TextBox 12">
            <a:extLst>
              <a:ext uri="{FF2B5EF4-FFF2-40B4-BE49-F238E27FC236}">
                <a16:creationId xmlns:a16="http://schemas.microsoft.com/office/drawing/2014/main" id="{38E2A0B3-AA87-4ABD-9AD7-8C4869A560D3}"/>
              </a:ext>
            </a:extLst>
          </p:cNvPr>
          <p:cNvSpPr txBox="1"/>
          <p:nvPr/>
        </p:nvSpPr>
        <p:spPr>
          <a:xfrm>
            <a:off x="9036979" y="4210069"/>
            <a:ext cx="2355377" cy="1785104"/>
          </a:xfrm>
          <a:prstGeom prst="rect">
            <a:avLst/>
          </a:prstGeom>
          <a:noFill/>
          <a:ln>
            <a:solidFill>
              <a:schemeClr val="tx1"/>
            </a:solidFill>
          </a:ln>
        </p:spPr>
        <p:txBody>
          <a:bodyPr wrap="square">
            <a:spAutoFit/>
          </a:bodyPr>
          <a:lstStyle/>
          <a:p>
            <a:r>
              <a:rPr lang="en-US" sz="1100" dirty="0">
                <a:effectLst/>
                <a:latin typeface="+mj-lt"/>
              </a:rPr>
              <a:t>Nebulae are simply clouds of gas and dust in space. Some nebulae are stellar birthplaces (the Orion Nebula).</a:t>
            </a:r>
            <a:br>
              <a:rPr lang="en-US" sz="1100" dirty="0">
                <a:latin typeface="+mj-lt"/>
              </a:rPr>
            </a:br>
            <a:r>
              <a:rPr lang="en-US" sz="1100" dirty="0">
                <a:effectLst/>
                <a:latin typeface="+mj-lt"/>
              </a:rPr>
              <a:t>Some are the remains of dead stars (planetary nebulae and supernova</a:t>
            </a:r>
            <a:br>
              <a:rPr lang="en-US" sz="1100" dirty="0">
                <a:latin typeface="+mj-lt"/>
              </a:rPr>
            </a:br>
            <a:r>
              <a:rPr lang="en-US" sz="1100" dirty="0">
                <a:effectLst/>
                <a:latin typeface="+mj-lt"/>
              </a:rPr>
              <a:t>remnants). Some are mixtures of several different types of nebulae (the Trifid Nebula -- a combination of emission, reflection, and dark nebulae).</a:t>
            </a:r>
            <a:endParaRPr lang="en-US" sz="1100" dirty="0">
              <a:latin typeface="+mj-lt"/>
            </a:endParaRPr>
          </a:p>
        </p:txBody>
      </p:sp>
      <p:sp>
        <p:nvSpPr>
          <p:cNvPr id="5" name="TextBox 4">
            <a:extLst>
              <a:ext uri="{FF2B5EF4-FFF2-40B4-BE49-F238E27FC236}">
                <a16:creationId xmlns:a16="http://schemas.microsoft.com/office/drawing/2014/main" id="{58EEACA9-1BCA-4A96-8589-A921B03C7D98}"/>
              </a:ext>
            </a:extLst>
          </p:cNvPr>
          <p:cNvSpPr txBox="1"/>
          <p:nvPr/>
        </p:nvSpPr>
        <p:spPr>
          <a:xfrm>
            <a:off x="4777238" y="5872062"/>
            <a:ext cx="1122423" cy="246221"/>
          </a:xfrm>
          <a:prstGeom prst="rect">
            <a:avLst/>
          </a:prstGeom>
          <a:noFill/>
        </p:spPr>
        <p:txBody>
          <a:bodyPr wrap="none" rtlCol="0">
            <a:spAutoFit/>
          </a:bodyPr>
          <a:lstStyle/>
          <a:p>
            <a:r>
              <a:rPr lang="en-US" sz="1000" dirty="0"/>
              <a:t>Source: Wikipedia</a:t>
            </a:r>
          </a:p>
        </p:txBody>
      </p:sp>
    </p:spTree>
    <p:extLst>
      <p:ext uri="{BB962C8B-B14F-4D97-AF65-F5344CB8AC3E}">
        <p14:creationId xmlns:p14="http://schemas.microsoft.com/office/powerpoint/2010/main" val="4116243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68600" y="1854200"/>
            <a:ext cx="184731" cy="369332"/>
          </a:xfrm>
          <a:prstGeom prst="rect">
            <a:avLst/>
          </a:prstGeom>
          <a:noFill/>
        </p:spPr>
        <p:txBody>
          <a:bodyPr wrap="none" rtlCol="0">
            <a:spAutoFit/>
          </a:bodyPr>
          <a:lstStyle/>
          <a:p>
            <a:endParaRPr lang="en-US" dirty="0"/>
          </a:p>
        </p:txBody>
      </p:sp>
      <p:sp>
        <p:nvSpPr>
          <p:cNvPr id="3" name="TextBox 2"/>
          <p:cNvSpPr txBox="1"/>
          <p:nvPr/>
        </p:nvSpPr>
        <p:spPr>
          <a:xfrm>
            <a:off x="703385" y="1269425"/>
            <a:ext cx="8529306" cy="707886"/>
          </a:xfrm>
          <a:prstGeom prst="rect">
            <a:avLst/>
          </a:prstGeom>
          <a:noFill/>
        </p:spPr>
        <p:txBody>
          <a:bodyPr wrap="square" rtlCol="0">
            <a:spAutoFit/>
          </a:bodyPr>
          <a:lstStyle/>
          <a:p>
            <a:r>
              <a:rPr lang="en-US" sz="2400" b="1" dirty="0"/>
              <a:t>HII Star Forming Region M42 (Orion Nebula) </a:t>
            </a:r>
            <a:r>
              <a:rPr lang="en-US" sz="2400" dirty="0"/>
              <a:t>with Barnard’s Loop</a:t>
            </a:r>
          </a:p>
          <a:p>
            <a:r>
              <a:rPr lang="en-US" sz="1600" dirty="0"/>
              <a:t>Advanced radio astrophotography with the 20m.  See Dr. Reichart’s paper</a:t>
            </a:r>
            <a:endParaRPr lang="en-US" sz="16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6"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22</a:t>
            </a:fld>
            <a:endParaRPr lang="en-US" dirty="0"/>
          </a:p>
        </p:txBody>
      </p:sp>
      <p:sp>
        <p:nvSpPr>
          <p:cNvPr id="10" name="Rectangle 9">
            <a:extLst>
              <a:ext uri="{FF2B5EF4-FFF2-40B4-BE49-F238E27FC236}">
                <a16:creationId xmlns:a16="http://schemas.microsoft.com/office/drawing/2014/main" id="{AE6613BE-121F-40F0-9F29-E158131E9C26}"/>
              </a:ext>
            </a:extLst>
          </p:cNvPr>
          <p:cNvSpPr/>
          <p:nvPr/>
        </p:nvSpPr>
        <p:spPr>
          <a:xfrm>
            <a:off x="1643876" y="346094"/>
            <a:ext cx="9105584" cy="923330"/>
          </a:xfrm>
          <a:prstGeom prst="rect">
            <a:avLst/>
          </a:prstGeom>
        </p:spPr>
        <p:txBody>
          <a:bodyPr wrap="square">
            <a:spAutoFit/>
          </a:bodyPr>
          <a:lstStyle/>
          <a:p>
            <a:r>
              <a:rPr lang="en-US" sz="5400" dirty="0">
                <a:latin typeface="+mj-lt"/>
              </a:rPr>
              <a:t>Raster Scans and Considerations</a:t>
            </a:r>
          </a:p>
        </p:txBody>
      </p:sp>
      <p:pic>
        <p:nvPicPr>
          <p:cNvPr id="15" name="Picture 14" descr="A picture containing text, screenshot&#10;&#10;Description automatically generated">
            <a:extLst>
              <a:ext uri="{FF2B5EF4-FFF2-40B4-BE49-F238E27FC236}">
                <a16:creationId xmlns:a16="http://schemas.microsoft.com/office/drawing/2014/main" id="{C0F1DA61-1D4A-4E24-95DE-3956299748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8114" y="2100421"/>
            <a:ext cx="3040971" cy="3948041"/>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71F2522E-C109-4B9B-92EC-896B5E3233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9085" y="2282463"/>
            <a:ext cx="7538264" cy="3765999"/>
          </a:xfrm>
          <a:prstGeom prst="rect">
            <a:avLst/>
          </a:prstGeom>
        </p:spPr>
      </p:pic>
    </p:spTree>
    <p:extLst>
      <p:ext uri="{BB962C8B-B14F-4D97-AF65-F5344CB8AC3E}">
        <p14:creationId xmlns:p14="http://schemas.microsoft.com/office/powerpoint/2010/main" val="19827025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3385" y="1389404"/>
            <a:ext cx="6387414" cy="923330"/>
          </a:xfrm>
          <a:prstGeom prst="rect">
            <a:avLst/>
          </a:prstGeom>
          <a:noFill/>
        </p:spPr>
        <p:txBody>
          <a:bodyPr wrap="square" rtlCol="0">
            <a:spAutoFit/>
          </a:bodyPr>
          <a:lstStyle/>
          <a:p>
            <a:r>
              <a:rPr lang="en-US" sz="2200" b="1" dirty="0"/>
              <a:t>HII Star Forming Region Rosette Nebula</a:t>
            </a:r>
            <a:endParaRPr lang="en-US" sz="2000" dirty="0"/>
          </a:p>
          <a:p>
            <a:pPr marL="285750" indent="-285750">
              <a:buFont typeface="Arial" panose="020B0604020202020204" pitchFamily="34" charset="0"/>
              <a:buChar char="•"/>
            </a:pPr>
            <a:r>
              <a:rPr lang="en-US" sz="1600" dirty="0"/>
              <a:t>Skynet_58256_Rosette-map_33554_34352.A.cal_XX0_img</a:t>
            </a:r>
          </a:p>
          <a:p>
            <a:pPr marL="285750" indent="-285750">
              <a:buFont typeface="Arial" panose="020B0604020202020204" pitchFamily="34" charset="0"/>
              <a:buChar char="•"/>
            </a:pPr>
            <a:r>
              <a:rPr lang="en-US" sz="1600" dirty="0"/>
              <a:t>Internet Example Rosette Nebula Optical, Apparent dimensions: 1.3°</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6"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23</a:t>
            </a:fld>
            <a:endParaRPr lang="en-US" dirty="0"/>
          </a:p>
        </p:txBody>
      </p:sp>
      <p:pic>
        <p:nvPicPr>
          <p:cNvPr id="8" name="Picture 7" descr="A picture containing graphical user interface&#10;&#10;Description automatically generated">
            <a:extLst>
              <a:ext uri="{FF2B5EF4-FFF2-40B4-BE49-F238E27FC236}">
                <a16:creationId xmlns:a16="http://schemas.microsoft.com/office/drawing/2014/main" id="{EB517743-FB5E-480E-8D58-96DB9C41EE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999" y="2693827"/>
            <a:ext cx="4512047" cy="3384035"/>
          </a:xfrm>
          <a:prstGeom prst="rect">
            <a:avLst/>
          </a:prstGeom>
        </p:spPr>
      </p:pic>
      <p:pic>
        <p:nvPicPr>
          <p:cNvPr id="10" name="Picture 9" descr="A picture containing star, outdoor object&#10;&#10;Description automatically generated">
            <a:extLst>
              <a:ext uri="{FF2B5EF4-FFF2-40B4-BE49-F238E27FC236}">
                <a16:creationId xmlns:a16="http://schemas.microsoft.com/office/drawing/2014/main" id="{2405ECB5-C71D-4835-AE67-6B9A7A939B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5161" y="3121197"/>
            <a:ext cx="3521388" cy="2703688"/>
          </a:xfrm>
          <a:prstGeom prst="rect">
            <a:avLst/>
          </a:prstGeom>
        </p:spPr>
      </p:pic>
      <p:sp>
        <p:nvSpPr>
          <p:cNvPr id="9" name="Rectangle 8">
            <a:extLst>
              <a:ext uri="{FF2B5EF4-FFF2-40B4-BE49-F238E27FC236}">
                <a16:creationId xmlns:a16="http://schemas.microsoft.com/office/drawing/2014/main" id="{8FB3AFBB-5274-40FB-BCC3-F13DF69303C1}"/>
              </a:ext>
            </a:extLst>
          </p:cNvPr>
          <p:cNvSpPr/>
          <p:nvPr/>
        </p:nvSpPr>
        <p:spPr>
          <a:xfrm>
            <a:off x="1449690" y="220850"/>
            <a:ext cx="9052975" cy="923330"/>
          </a:xfrm>
          <a:prstGeom prst="rect">
            <a:avLst/>
          </a:prstGeom>
        </p:spPr>
        <p:txBody>
          <a:bodyPr wrap="square">
            <a:spAutoFit/>
          </a:bodyPr>
          <a:lstStyle/>
          <a:p>
            <a:r>
              <a:rPr lang="en-US" sz="5400" dirty="0">
                <a:latin typeface="+mj-lt"/>
              </a:rPr>
              <a:t>Raster Scans and Considerations</a:t>
            </a:r>
          </a:p>
        </p:txBody>
      </p:sp>
      <p:sp>
        <p:nvSpPr>
          <p:cNvPr id="11" name="TextBox 10">
            <a:extLst>
              <a:ext uri="{FF2B5EF4-FFF2-40B4-BE49-F238E27FC236}">
                <a16:creationId xmlns:a16="http://schemas.microsoft.com/office/drawing/2014/main" id="{0E779E1A-4AEC-430E-B024-CF423EEC31A0}"/>
              </a:ext>
            </a:extLst>
          </p:cNvPr>
          <p:cNvSpPr txBox="1"/>
          <p:nvPr/>
        </p:nvSpPr>
        <p:spPr>
          <a:xfrm>
            <a:off x="8637540" y="1389404"/>
            <a:ext cx="2420453" cy="1200329"/>
          </a:xfrm>
          <a:prstGeom prst="rect">
            <a:avLst/>
          </a:prstGeom>
          <a:noFill/>
        </p:spPr>
        <p:txBody>
          <a:bodyPr wrap="square" rtlCol="0">
            <a:spAutoFit/>
          </a:bodyPr>
          <a:lstStyle/>
          <a:p>
            <a:r>
              <a:rPr lang="en-US" sz="1200" u="sng" dirty="0"/>
              <a:t>Considerations</a:t>
            </a:r>
            <a:r>
              <a:rPr lang="en-US" sz="1200" dirty="0"/>
              <a:t>: </a:t>
            </a:r>
          </a:p>
          <a:p>
            <a:r>
              <a:rPr lang="en-US" sz="1200" dirty="0"/>
              <a:t>Another essentially round object within the beam width  vs optical image.  Notice the large optical dimensions with respect to the beam size and resolution.</a:t>
            </a:r>
          </a:p>
        </p:txBody>
      </p:sp>
    </p:spTree>
    <p:extLst>
      <p:ext uri="{BB962C8B-B14F-4D97-AF65-F5344CB8AC3E}">
        <p14:creationId xmlns:p14="http://schemas.microsoft.com/office/powerpoint/2010/main" val="26912423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49312" y="1363617"/>
            <a:ext cx="5527658" cy="661720"/>
          </a:xfrm>
          <a:prstGeom prst="rect">
            <a:avLst/>
          </a:prstGeom>
        </p:spPr>
        <p:txBody>
          <a:bodyPr wrap="square">
            <a:spAutoFit/>
          </a:bodyPr>
          <a:lstStyle/>
          <a:p>
            <a:r>
              <a:rPr lang="en-US" sz="2100" b="1" dirty="0"/>
              <a:t>Lagoon Nebula (M8) </a:t>
            </a:r>
            <a:r>
              <a:rPr lang="en-US" sz="2000" b="1" dirty="0"/>
              <a:t>HII Star Forming Region</a:t>
            </a:r>
            <a:endParaRPr lang="en-US" sz="2100" b="1" dirty="0"/>
          </a:p>
          <a:p>
            <a:pPr marL="285750" indent="-285750">
              <a:buFont typeface="Arial" panose="020B0604020202020204" pitchFamily="34" charset="0"/>
              <a:buChar char="•"/>
            </a:pPr>
            <a:r>
              <a:rPr lang="en-US" sz="1600" dirty="0"/>
              <a:t>Skynet_58248_messier_8_-map_33219_34009</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7"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24</a:t>
            </a:fld>
            <a:endParaRPr lang="en-US" dirty="0"/>
          </a:p>
        </p:txBody>
      </p:sp>
      <p:pic>
        <p:nvPicPr>
          <p:cNvPr id="8" name="Picture 7" descr="Chart&#10;&#10;Description automatically generated">
            <a:extLst>
              <a:ext uri="{FF2B5EF4-FFF2-40B4-BE49-F238E27FC236}">
                <a16:creationId xmlns:a16="http://schemas.microsoft.com/office/drawing/2014/main" id="{854135A1-0184-45CB-9A40-5D923BDC451F}"/>
              </a:ext>
            </a:extLst>
          </p:cNvPr>
          <p:cNvPicPr>
            <a:picLocks noChangeAspect="1"/>
          </p:cNvPicPr>
          <p:nvPr/>
        </p:nvPicPr>
        <p:blipFill rotWithShape="1">
          <a:blip r:embed="rId3">
            <a:extLst>
              <a:ext uri="{28A0092B-C50C-407E-A947-70E740481C1C}">
                <a14:useLocalDpi xmlns:a14="http://schemas.microsoft.com/office/drawing/2010/main" val="0"/>
              </a:ext>
            </a:extLst>
          </a:blip>
          <a:srcRect t="1214" r="51447"/>
          <a:stretch/>
        </p:blipFill>
        <p:spPr>
          <a:xfrm>
            <a:off x="1392707" y="2345392"/>
            <a:ext cx="4760259" cy="3443012"/>
          </a:xfrm>
          <a:prstGeom prst="rect">
            <a:avLst/>
          </a:prstGeom>
        </p:spPr>
      </p:pic>
      <p:sp>
        <p:nvSpPr>
          <p:cNvPr id="4" name="TextBox 3">
            <a:extLst>
              <a:ext uri="{FF2B5EF4-FFF2-40B4-BE49-F238E27FC236}">
                <a16:creationId xmlns:a16="http://schemas.microsoft.com/office/drawing/2014/main" id="{F0741E07-FE15-414F-B60E-74265F94E754}"/>
              </a:ext>
            </a:extLst>
          </p:cNvPr>
          <p:cNvSpPr txBox="1"/>
          <p:nvPr/>
        </p:nvSpPr>
        <p:spPr>
          <a:xfrm>
            <a:off x="6846320" y="1976060"/>
            <a:ext cx="4357411" cy="369332"/>
          </a:xfrm>
          <a:prstGeom prst="rect">
            <a:avLst/>
          </a:prstGeom>
          <a:noFill/>
        </p:spPr>
        <p:txBody>
          <a:bodyPr wrap="none" rtlCol="0">
            <a:spAutoFit/>
          </a:bodyPr>
          <a:lstStyle/>
          <a:p>
            <a:r>
              <a:rPr lang="en-US" dirty="0"/>
              <a:t>Lagoon (M8) Nebula and Trifid (M20) Nebula</a:t>
            </a:r>
          </a:p>
        </p:txBody>
      </p:sp>
      <p:pic>
        <p:nvPicPr>
          <p:cNvPr id="9" name="Picture 8" descr="A group of stars in space&#10;&#10;Description automatically generated with low confidence">
            <a:extLst>
              <a:ext uri="{FF2B5EF4-FFF2-40B4-BE49-F238E27FC236}">
                <a16:creationId xmlns:a16="http://schemas.microsoft.com/office/drawing/2014/main" id="{68973426-5B74-4AC4-99A8-01D2D70978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1308" y="2400843"/>
            <a:ext cx="4754746" cy="2718034"/>
          </a:xfrm>
          <a:prstGeom prst="rect">
            <a:avLst/>
          </a:prstGeom>
        </p:spPr>
      </p:pic>
      <p:sp>
        <p:nvSpPr>
          <p:cNvPr id="10" name="Rectangle 9">
            <a:extLst>
              <a:ext uri="{FF2B5EF4-FFF2-40B4-BE49-F238E27FC236}">
                <a16:creationId xmlns:a16="http://schemas.microsoft.com/office/drawing/2014/main" id="{FADA66B5-071F-4A1E-AECC-EADC523AD61A}"/>
              </a:ext>
            </a:extLst>
          </p:cNvPr>
          <p:cNvSpPr/>
          <p:nvPr/>
        </p:nvSpPr>
        <p:spPr>
          <a:xfrm>
            <a:off x="1586290" y="240040"/>
            <a:ext cx="9455647" cy="923330"/>
          </a:xfrm>
          <a:prstGeom prst="rect">
            <a:avLst/>
          </a:prstGeom>
        </p:spPr>
        <p:txBody>
          <a:bodyPr wrap="square">
            <a:spAutoFit/>
          </a:bodyPr>
          <a:lstStyle/>
          <a:p>
            <a:r>
              <a:rPr lang="en-US" sz="5400" dirty="0">
                <a:latin typeface="+mj-lt"/>
              </a:rPr>
              <a:t>Raster Scans and Considerations</a:t>
            </a:r>
          </a:p>
        </p:txBody>
      </p:sp>
      <p:sp>
        <p:nvSpPr>
          <p:cNvPr id="11" name="TextBox 10">
            <a:extLst>
              <a:ext uri="{FF2B5EF4-FFF2-40B4-BE49-F238E27FC236}">
                <a16:creationId xmlns:a16="http://schemas.microsoft.com/office/drawing/2014/main" id="{F73031BE-C594-4D0B-9ECF-B8BCC42E909C}"/>
              </a:ext>
            </a:extLst>
          </p:cNvPr>
          <p:cNvSpPr txBox="1"/>
          <p:nvPr/>
        </p:nvSpPr>
        <p:spPr>
          <a:xfrm>
            <a:off x="6576970" y="5363840"/>
            <a:ext cx="2420453" cy="1200329"/>
          </a:xfrm>
          <a:prstGeom prst="rect">
            <a:avLst/>
          </a:prstGeom>
          <a:noFill/>
        </p:spPr>
        <p:txBody>
          <a:bodyPr wrap="square" rtlCol="0">
            <a:spAutoFit/>
          </a:bodyPr>
          <a:lstStyle/>
          <a:p>
            <a:r>
              <a:rPr lang="en-US" sz="1200" u="sng" dirty="0"/>
              <a:t>Considerations</a:t>
            </a:r>
            <a:r>
              <a:rPr lang="en-US" sz="1200" dirty="0"/>
              <a:t>: </a:t>
            </a:r>
          </a:p>
          <a:p>
            <a:r>
              <a:rPr lang="en-US" sz="1200" dirty="0"/>
              <a:t>Optical objects over a greater FOV.  Imagine moving your binoculars over the same wide area.  Why do you think this large FOV looks different from that of Orion A?</a:t>
            </a:r>
          </a:p>
        </p:txBody>
      </p:sp>
      <p:sp>
        <p:nvSpPr>
          <p:cNvPr id="12" name="TextBox 11">
            <a:extLst>
              <a:ext uri="{FF2B5EF4-FFF2-40B4-BE49-F238E27FC236}">
                <a16:creationId xmlns:a16="http://schemas.microsoft.com/office/drawing/2014/main" id="{DA6A2CC5-6F09-47FE-8491-00363007B2EC}"/>
              </a:ext>
            </a:extLst>
          </p:cNvPr>
          <p:cNvSpPr txBox="1"/>
          <p:nvPr/>
        </p:nvSpPr>
        <p:spPr>
          <a:xfrm>
            <a:off x="10470437" y="5174328"/>
            <a:ext cx="1139926" cy="246221"/>
          </a:xfrm>
          <a:prstGeom prst="rect">
            <a:avLst/>
          </a:prstGeom>
          <a:noFill/>
        </p:spPr>
        <p:txBody>
          <a:bodyPr wrap="square">
            <a:spAutoFit/>
          </a:bodyPr>
          <a:lstStyle/>
          <a:p>
            <a:r>
              <a:rPr lang="en-US" sz="1000" dirty="0"/>
              <a:t>Source: Wikipedia</a:t>
            </a:r>
          </a:p>
        </p:txBody>
      </p:sp>
    </p:spTree>
    <p:extLst>
      <p:ext uri="{BB962C8B-B14F-4D97-AF65-F5344CB8AC3E}">
        <p14:creationId xmlns:p14="http://schemas.microsoft.com/office/powerpoint/2010/main" val="17787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3385" y="1445291"/>
            <a:ext cx="8837897" cy="1446550"/>
          </a:xfrm>
          <a:prstGeom prst="rect">
            <a:avLst/>
          </a:prstGeom>
        </p:spPr>
        <p:txBody>
          <a:bodyPr wrap="square">
            <a:spAutoFit/>
          </a:bodyPr>
          <a:lstStyle/>
          <a:p>
            <a:r>
              <a:rPr lang="en-US" sz="2400" b="1" dirty="0"/>
              <a:t>Radio Galaxy Virgo A (M87)</a:t>
            </a:r>
          </a:p>
          <a:p>
            <a:pPr marL="285750" indent="-285750">
              <a:buFont typeface="Arial" panose="020B0604020202020204" pitchFamily="34" charset="0"/>
              <a:buChar char="•"/>
            </a:pPr>
            <a:r>
              <a:rPr lang="en-US" sz="1600" dirty="0"/>
              <a:t>Skynet_57601_m87_H1Map_22959_22922.A.cal_YY0_img: </a:t>
            </a:r>
            <a:r>
              <a:rPr lang="en-US" sz="1600" dirty="0">
                <a:latin typeface="+mj-lt"/>
              </a:rPr>
              <a:t>Virgo A angular</a:t>
            </a:r>
            <a:r>
              <a:rPr lang="en-US" sz="1600" dirty="0">
                <a:effectLst/>
                <a:latin typeface="+mj-lt"/>
              </a:rPr>
              <a:t> size 9</a:t>
            </a:r>
            <a:r>
              <a:rPr lang="en-US" sz="1600" dirty="0">
                <a:latin typeface="+mj-lt"/>
              </a:rPr>
              <a:t>.12’ × 7.94’ (SIMBAD Optical): What is the rest of the observation? Extended periphery?  Extended </a:t>
            </a:r>
            <a:r>
              <a:rPr kumimoji="0" lang="en-US" altLang="en-US" sz="1600" i="0" u="none" strike="noStrike" cap="none" normalizeH="0" baseline="0" dirty="0">
                <a:ln>
                  <a:noFill/>
                </a:ln>
                <a:effectLst/>
                <a:latin typeface="+mj-lt"/>
              </a:rPr>
              <a:t>antenna beamwidth angle less than the </a:t>
            </a:r>
            <a:r>
              <a:rPr kumimoji="0" lang="en-US" altLang="en-US" sz="1600" i="0" u="sng" strike="noStrike" cap="none" normalizeH="0" baseline="0" dirty="0">
                <a:ln>
                  <a:noFill/>
                </a:ln>
                <a:effectLst/>
                <a:latin typeface="+mj-lt"/>
              </a:rPr>
              <a:t>half-power </a:t>
            </a:r>
            <a:r>
              <a:rPr kumimoji="0" lang="en-US" altLang="en-US" sz="1600" i="0" u="none" strike="noStrike" cap="none" normalizeH="0" baseline="0" dirty="0">
                <a:ln>
                  <a:noFill/>
                </a:ln>
                <a:effectLst/>
                <a:latin typeface="+mj-lt"/>
              </a:rPr>
              <a:t>of an antenna pattern, i.e., beam over which the relative power is less than 50% of the peak power</a:t>
            </a:r>
            <a:r>
              <a:rPr lang="en-US" sz="1600" dirty="0">
                <a:latin typeface="+mj-lt"/>
              </a:rPr>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6"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25</a:t>
            </a:fld>
            <a:endParaRPr lang="en-US" dirty="0"/>
          </a:p>
        </p:txBody>
      </p:sp>
      <p:pic>
        <p:nvPicPr>
          <p:cNvPr id="8" name="Picture 7" descr="Chart&#10;&#10;Description automatically generated with medium confidence">
            <a:extLst>
              <a:ext uri="{FF2B5EF4-FFF2-40B4-BE49-F238E27FC236}">
                <a16:creationId xmlns:a16="http://schemas.microsoft.com/office/drawing/2014/main" id="{8BB71847-80B1-4057-B32C-8B74F18A2B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1441" y="3004857"/>
            <a:ext cx="4558756" cy="3419067"/>
          </a:xfrm>
          <a:prstGeom prst="rect">
            <a:avLst/>
          </a:prstGeom>
        </p:spPr>
      </p:pic>
      <p:pic>
        <p:nvPicPr>
          <p:cNvPr id="9" name="Picture 8" descr="Graphical user interface&#10;&#10;Description automatically generated">
            <a:extLst>
              <a:ext uri="{FF2B5EF4-FFF2-40B4-BE49-F238E27FC236}">
                <a16:creationId xmlns:a16="http://schemas.microsoft.com/office/drawing/2014/main" id="{1EF7048D-96E8-48B7-8801-2FFCAA891E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5865" y="3236492"/>
            <a:ext cx="2978637" cy="2865380"/>
          </a:xfrm>
          <a:prstGeom prst="rect">
            <a:avLst/>
          </a:prstGeom>
        </p:spPr>
      </p:pic>
      <p:sp>
        <p:nvSpPr>
          <p:cNvPr id="10" name="Rectangle 9">
            <a:extLst>
              <a:ext uri="{FF2B5EF4-FFF2-40B4-BE49-F238E27FC236}">
                <a16:creationId xmlns:a16="http://schemas.microsoft.com/office/drawing/2014/main" id="{821020D0-0225-49C8-A69D-BD8A283E2AFD}"/>
              </a:ext>
            </a:extLst>
          </p:cNvPr>
          <p:cNvSpPr/>
          <p:nvPr/>
        </p:nvSpPr>
        <p:spPr>
          <a:xfrm>
            <a:off x="1569056" y="294463"/>
            <a:ext cx="9361800" cy="923330"/>
          </a:xfrm>
          <a:prstGeom prst="rect">
            <a:avLst/>
          </a:prstGeom>
        </p:spPr>
        <p:txBody>
          <a:bodyPr wrap="square">
            <a:spAutoFit/>
          </a:bodyPr>
          <a:lstStyle/>
          <a:p>
            <a:r>
              <a:rPr lang="en-US" sz="5400" dirty="0">
                <a:latin typeface="+mj-lt"/>
              </a:rPr>
              <a:t>Raster Scans and Considerations</a:t>
            </a:r>
          </a:p>
        </p:txBody>
      </p:sp>
      <p:sp>
        <p:nvSpPr>
          <p:cNvPr id="11" name="TextBox 10">
            <a:extLst>
              <a:ext uri="{FF2B5EF4-FFF2-40B4-BE49-F238E27FC236}">
                <a16:creationId xmlns:a16="http://schemas.microsoft.com/office/drawing/2014/main" id="{C30B3F0C-A35D-4AA8-8C73-D207AED73DA7}"/>
              </a:ext>
            </a:extLst>
          </p:cNvPr>
          <p:cNvSpPr txBox="1"/>
          <p:nvPr/>
        </p:nvSpPr>
        <p:spPr>
          <a:xfrm>
            <a:off x="9763267" y="1660734"/>
            <a:ext cx="1905711" cy="1015663"/>
          </a:xfrm>
          <a:prstGeom prst="rect">
            <a:avLst/>
          </a:prstGeom>
          <a:noFill/>
        </p:spPr>
        <p:txBody>
          <a:bodyPr wrap="square">
            <a:spAutoFit/>
          </a:bodyPr>
          <a:lstStyle/>
          <a:p>
            <a:r>
              <a:rPr lang="en-US" sz="1000" u="sng" dirty="0"/>
              <a:t>Considerations</a:t>
            </a:r>
            <a:r>
              <a:rPr lang="en-US" sz="1000" dirty="0"/>
              <a:t>: </a:t>
            </a:r>
          </a:p>
          <a:p>
            <a:r>
              <a:rPr lang="en-US" sz="1000" dirty="0"/>
              <a:t>Be mindful of FOV, object size, and beam width.  Yes, object is centered (very strong radio object).  See next slide with Dr. Reichart’s advanced processing.</a:t>
            </a:r>
          </a:p>
        </p:txBody>
      </p:sp>
    </p:spTree>
    <p:extLst>
      <p:ext uri="{BB962C8B-B14F-4D97-AF65-F5344CB8AC3E}">
        <p14:creationId xmlns:p14="http://schemas.microsoft.com/office/powerpoint/2010/main" val="25849116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Rectangle 4"/>
          <p:cNvSpPr/>
          <p:nvPr/>
        </p:nvSpPr>
        <p:spPr>
          <a:xfrm>
            <a:off x="362658" y="1340460"/>
            <a:ext cx="3680944" cy="461665"/>
          </a:xfrm>
          <a:prstGeom prst="rect">
            <a:avLst/>
          </a:prstGeom>
        </p:spPr>
        <p:txBody>
          <a:bodyPr wrap="none">
            <a:spAutoFit/>
          </a:bodyPr>
          <a:lstStyle/>
          <a:p>
            <a:r>
              <a:rPr lang="en-US" sz="2400" b="1" dirty="0"/>
              <a:t>Radio Galaxy Virgo A (M87)</a:t>
            </a:r>
          </a:p>
        </p:txBody>
      </p:sp>
      <p:sp>
        <p:nvSpPr>
          <p:cNvPr id="6"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26</a:t>
            </a:fld>
            <a:endParaRPr lang="en-US" dirty="0"/>
          </a:p>
        </p:txBody>
      </p:sp>
      <p:pic>
        <p:nvPicPr>
          <p:cNvPr id="8" name="Picture 7" descr="A picture containing timeline&#10;&#10;Description automatically generated">
            <a:extLst>
              <a:ext uri="{FF2B5EF4-FFF2-40B4-BE49-F238E27FC236}">
                <a16:creationId xmlns:a16="http://schemas.microsoft.com/office/drawing/2014/main" id="{6FCACA91-C1B0-4809-B450-AD3353258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6710" y="1214626"/>
            <a:ext cx="6547554" cy="5201221"/>
          </a:xfrm>
          <a:prstGeom prst="rect">
            <a:avLst/>
          </a:prstGeom>
        </p:spPr>
      </p:pic>
      <p:sp>
        <p:nvSpPr>
          <p:cNvPr id="7" name="Rectangle 6">
            <a:extLst>
              <a:ext uri="{FF2B5EF4-FFF2-40B4-BE49-F238E27FC236}">
                <a16:creationId xmlns:a16="http://schemas.microsoft.com/office/drawing/2014/main" id="{3D011701-34F0-487E-989C-63CC1F240BE7}"/>
              </a:ext>
            </a:extLst>
          </p:cNvPr>
          <p:cNvSpPr/>
          <p:nvPr/>
        </p:nvSpPr>
        <p:spPr>
          <a:xfrm>
            <a:off x="1703279" y="201275"/>
            <a:ext cx="9160464" cy="923330"/>
          </a:xfrm>
          <a:prstGeom prst="rect">
            <a:avLst/>
          </a:prstGeom>
        </p:spPr>
        <p:txBody>
          <a:bodyPr wrap="square">
            <a:spAutoFit/>
          </a:bodyPr>
          <a:lstStyle/>
          <a:p>
            <a:r>
              <a:rPr lang="en-US" sz="5400" dirty="0">
                <a:latin typeface="+mj-lt"/>
              </a:rPr>
              <a:t>Raster Scans and Considerations</a:t>
            </a:r>
          </a:p>
        </p:txBody>
      </p:sp>
      <p:sp>
        <p:nvSpPr>
          <p:cNvPr id="9" name="TextBox 8">
            <a:extLst>
              <a:ext uri="{FF2B5EF4-FFF2-40B4-BE49-F238E27FC236}">
                <a16:creationId xmlns:a16="http://schemas.microsoft.com/office/drawing/2014/main" id="{C751DE62-963F-443A-9E18-91A60C969B0F}"/>
              </a:ext>
            </a:extLst>
          </p:cNvPr>
          <p:cNvSpPr txBox="1"/>
          <p:nvPr/>
        </p:nvSpPr>
        <p:spPr>
          <a:xfrm>
            <a:off x="421381" y="1954001"/>
            <a:ext cx="3798282" cy="830997"/>
          </a:xfrm>
          <a:prstGeom prst="rect">
            <a:avLst/>
          </a:prstGeom>
          <a:noFill/>
        </p:spPr>
        <p:txBody>
          <a:bodyPr wrap="square">
            <a:spAutoFit/>
          </a:bodyPr>
          <a:lstStyle/>
          <a:p>
            <a:r>
              <a:rPr lang="en-US" sz="1600" dirty="0"/>
              <a:t>Dr. Reichart’s 20m advanced processing:</a:t>
            </a:r>
          </a:p>
          <a:p>
            <a:r>
              <a:rPr lang="en-US" sz="1600" b="1" dirty="0">
                <a:latin typeface="+mj-lt"/>
                <a:hlinkClick r:id="rId4"/>
              </a:rPr>
              <a:t>https://www.danreichart.com/radio</a:t>
            </a:r>
            <a:endParaRPr lang="en-US" sz="1600" b="1" dirty="0">
              <a:latin typeface="+mj-lt"/>
            </a:endParaRPr>
          </a:p>
          <a:p>
            <a:endParaRPr lang="en-US" sz="1600" dirty="0"/>
          </a:p>
        </p:txBody>
      </p:sp>
    </p:spTree>
    <p:extLst>
      <p:ext uri="{BB962C8B-B14F-4D97-AF65-F5344CB8AC3E}">
        <p14:creationId xmlns:p14="http://schemas.microsoft.com/office/powerpoint/2010/main" val="2498795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7550" y="1098187"/>
            <a:ext cx="7552993" cy="954107"/>
          </a:xfrm>
          <a:prstGeom prst="rect">
            <a:avLst/>
          </a:prstGeom>
        </p:spPr>
        <p:txBody>
          <a:bodyPr wrap="square">
            <a:spAutoFit/>
          </a:bodyPr>
          <a:lstStyle/>
          <a:p>
            <a:r>
              <a:rPr lang="en-US" sz="2400" b="1" dirty="0"/>
              <a:t>Quasar Cyg A</a:t>
            </a:r>
          </a:p>
          <a:p>
            <a:pPr marL="285750" indent="-285750">
              <a:buFont typeface="Arial" panose="020B0604020202020204" pitchFamily="34" charset="0"/>
              <a:buChar char="•"/>
            </a:pPr>
            <a:r>
              <a:rPr lang="en-US" sz="1600" dirty="0"/>
              <a:t>Skynet_59482_CYG_A_Raster_Map_CDC_62239_11066, &amp; Internet Image, &amp; https://www.danreichart.com/radiophoto</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6"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27</a:t>
            </a:fld>
            <a:endParaRPr lang="en-US" dirty="0"/>
          </a:p>
        </p:txBody>
      </p:sp>
      <p:pic>
        <p:nvPicPr>
          <p:cNvPr id="8" name="Picture 7" descr="Chart&#10;&#10;Description automatically generated with medium confidence">
            <a:extLst>
              <a:ext uri="{FF2B5EF4-FFF2-40B4-BE49-F238E27FC236}">
                <a16:creationId xmlns:a16="http://schemas.microsoft.com/office/drawing/2014/main" id="{210E2BBE-0020-460E-9DF4-1BDFE3E463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884" y="2310405"/>
            <a:ext cx="4105976" cy="3046837"/>
          </a:xfrm>
          <a:prstGeom prst="rect">
            <a:avLst/>
          </a:prstGeom>
        </p:spPr>
      </p:pic>
      <p:pic>
        <p:nvPicPr>
          <p:cNvPr id="10" name="Picture 9" descr="A galaxy in space&#10;&#10;Description automatically generated with low confidence">
            <a:extLst>
              <a:ext uri="{FF2B5EF4-FFF2-40B4-BE49-F238E27FC236}">
                <a16:creationId xmlns:a16="http://schemas.microsoft.com/office/drawing/2014/main" id="{D04CDC77-6C89-4588-B51E-B461E5ECBE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0077" y="1959192"/>
            <a:ext cx="3040389" cy="2463939"/>
          </a:xfrm>
          <a:prstGeom prst="rect">
            <a:avLst/>
          </a:prstGeom>
        </p:spPr>
      </p:pic>
      <p:pic>
        <p:nvPicPr>
          <p:cNvPr id="12" name="Picture 11" descr="A picture containing text, night sky&#10;&#10;Description automatically generated">
            <a:extLst>
              <a:ext uri="{FF2B5EF4-FFF2-40B4-BE49-F238E27FC236}">
                <a16:creationId xmlns:a16="http://schemas.microsoft.com/office/drawing/2014/main" id="{DAEDEB87-0C06-41F3-A4B5-3090234DB5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0077" y="4688160"/>
            <a:ext cx="1694444" cy="2086284"/>
          </a:xfrm>
          <a:prstGeom prst="rect">
            <a:avLst/>
          </a:prstGeom>
        </p:spPr>
      </p:pic>
      <p:sp>
        <p:nvSpPr>
          <p:cNvPr id="9" name="Rectangle 8">
            <a:extLst>
              <a:ext uri="{FF2B5EF4-FFF2-40B4-BE49-F238E27FC236}">
                <a16:creationId xmlns:a16="http://schemas.microsoft.com/office/drawing/2014/main" id="{78351823-22B2-42C2-B98E-A57AF39E2730}"/>
              </a:ext>
            </a:extLst>
          </p:cNvPr>
          <p:cNvSpPr/>
          <p:nvPr/>
        </p:nvSpPr>
        <p:spPr>
          <a:xfrm>
            <a:off x="1644556" y="234951"/>
            <a:ext cx="9059796" cy="923330"/>
          </a:xfrm>
          <a:prstGeom prst="rect">
            <a:avLst/>
          </a:prstGeom>
        </p:spPr>
        <p:txBody>
          <a:bodyPr wrap="square">
            <a:spAutoFit/>
          </a:bodyPr>
          <a:lstStyle/>
          <a:p>
            <a:r>
              <a:rPr lang="en-US" sz="5400" dirty="0">
                <a:latin typeface="+mj-lt"/>
              </a:rPr>
              <a:t>Raster Scans and Considerations</a:t>
            </a:r>
          </a:p>
        </p:txBody>
      </p:sp>
      <p:sp>
        <p:nvSpPr>
          <p:cNvPr id="11" name="TextBox 10">
            <a:extLst>
              <a:ext uri="{FF2B5EF4-FFF2-40B4-BE49-F238E27FC236}">
                <a16:creationId xmlns:a16="http://schemas.microsoft.com/office/drawing/2014/main" id="{CDA01326-B9F8-43DB-A914-7DB6BD8DC135}"/>
              </a:ext>
            </a:extLst>
          </p:cNvPr>
          <p:cNvSpPr txBox="1"/>
          <p:nvPr/>
        </p:nvSpPr>
        <p:spPr>
          <a:xfrm>
            <a:off x="8169760" y="1386999"/>
            <a:ext cx="3600738" cy="3785652"/>
          </a:xfrm>
          <a:prstGeom prst="rect">
            <a:avLst/>
          </a:prstGeom>
          <a:noFill/>
        </p:spPr>
        <p:txBody>
          <a:bodyPr wrap="square" rtlCol="0">
            <a:spAutoFit/>
          </a:bodyPr>
          <a:lstStyle/>
          <a:p>
            <a:r>
              <a:rPr lang="en-US" sz="1200" u="sng" dirty="0"/>
              <a:t>Considerations</a:t>
            </a:r>
            <a:r>
              <a:rPr lang="en-US" sz="1200" dirty="0"/>
              <a:t>: </a:t>
            </a:r>
          </a:p>
          <a:p>
            <a:pPr marL="171450" indent="-171450">
              <a:buFont typeface="Arial" panose="020B0604020202020204" pitchFamily="34" charset="0"/>
              <a:buChar char="•"/>
            </a:pPr>
            <a:r>
              <a:rPr lang="en-US" sz="1200" dirty="0"/>
              <a:t>Avoid casual comparisons to the optical image. Be mindful of FOV, object size, and beam width.  </a:t>
            </a:r>
          </a:p>
          <a:p>
            <a:pPr marL="171450" indent="-171450">
              <a:buFont typeface="Arial" panose="020B0604020202020204" pitchFamily="34" charset="0"/>
              <a:buChar char="•"/>
            </a:pPr>
            <a:r>
              <a:rPr lang="en-US" sz="1200" dirty="0"/>
              <a:t>Point Source: The radio source of Cyg A  is a point source and is not in the 20m radio telescope resolution: no structure can be resolved.  </a:t>
            </a:r>
          </a:p>
          <a:p>
            <a:pPr marL="171450" indent="-171450">
              <a:buFont typeface="Arial" panose="020B0604020202020204" pitchFamily="34" charset="0"/>
              <a:buChar char="•"/>
            </a:pPr>
            <a:r>
              <a:rPr lang="en-US" sz="1200" dirty="0"/>
              <a:t>A 20m radio telescope at L-band will have a beamwidth of about 0.8° (depends in part on dish illumination). </a:t>
            </a:r>
          </a:p>
          <a:p>
            <a:pPr marL="171450" indent="-171450">
              <a:buFont typeface="Arial" panose="020B0604020202020204" pitchFamily="34" charset="0"/>
              <a:buChar char="•"/>
            </a:pPr>
            <a:r>
              <a:rPr lang="en-US" sz="1200" dirty="0"/>
              <a:t>A scan over the region should show a single source extending over about 0.8° in declination and about 1° in right ascension (0.8°/cos(declination)), as roughly shown. </a:t>
            </a:r>
          </a:p>
          <a:p>
            <a:pPr marL="171450" indent="-171450">
              <a:buFont typeface="Arial" panose="020B0604020202020204" pitchFamily="34" charset="0"/>
              <a:buChar char="•"/>
            </a:pPr>
            <a:r>
              <a:rPr lang="en-US" sz="1200" dirty="0"/>
              <a:t>The structure inside this area is most likely an artifact due to the software’s post processing of the data into the map.  This is in part due to the parameter settings for creating the plots (see next slide on how this can vary). </a:t>
            </a:r>
          </a:p>
          <a:p>
            <a:pPr marL="171450" indent="-171450">
              <a:buFont typeface="Arial" panose="020B0604020202020204" pitchFamily="34" charset="0"/>
              <a:buChar char="•"/>
            </a:pPr>
            <a:r>
              <a:rPr lang="en-US" sz="1200" dirty="0"/>
              <a:t>Sidelobes might play a role but would likely extend further out into the scan. </a:t>
            </a:r>
          </a:p>
        </p:txBody>
      </p:sp>
      <p:sp>
        <p:nvSpPr>
          <p:cNvPr id="13" name="TextBox 12">
            <a:extLst>
              <a:ext uri="{FF2B5EF4-FFF2-40B4-BE49-F238E27FC236}">
                <a16:creationId xmlns:a16="http://schemas.microsoft.com/office/drawing/2014/main" id="{15A80921-946B-4AAD-9749-ECDF578238F2}"/>
              </a:ext>
            </a:extLst>
          </p:cNvPr>
          <p:cNvSpPr txBox="1"/>
          <p:nvPr/>
        </p:nvSpPr>
        <p:spPr>
          <a:xfrm>
            <a:off x="4450860" y="4309424"/>
            <a:ext cx="3216678" cy="246221"/>
          </a:xfrm>
          <a:prstGeom prst="rect">
            <a:avLst/>
          </a:prstGeom>
          <a:noFill/>
        </p:spPr>
        <p:txBody>
          <a:bodyPr wrap="square">
            <a:spAutoFit/>
          </a:bodyPr>
          <a:lstStyle/>
          <a:p>
            <a:r>
              <a:rPr lang="en-US" sz="1000" dirty="0"/>
              <a:t>Source: Astronomy.com (2/18/2019) [NASA/CXC/SAO]</a:t>
            </a:r>
          </a:p>
        </p:txBody>
      </p:sp>
    </p:spTree>
    <p:extLst>
      <p:ext uri="{BB962C8B-B14F-4D97-AF65-F5344CB8AC3E}">
        <p14:creationId xmlns:p14="http://schemas.microsoft.com/office/powerpoint/2010/main" val="40496789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90955BA1-1FF3-48EC-8FDE-B3D779E17F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1080" y="3429000"/>
            <a:ext cx="4544036" cy="3408027"/>
          </a:xfrm>
          <a:prstGeom prst="rect">
            <a:avLst/>
          </a:prstGeom>
        </p:spPr>
      </p:pic>
      <p:pic>
        <p:nvPicPr>
          <p:cNvPr id="5" name="Picture 4" descr="Graphical user interface, text, application, email&#10;&#10;Description automatically generated">
            <a:extLst>
              <a:ext uri="{FF2B5EF4-FFF2-40B4-BE49-F238E27FC236}">
                <a16:creationId xmlns:a16="http://schemas.microsoft.com/office/drawing/2014/main" id="{6644C41C-BC2C-45C7-AFA4-8A6DA898CF1E}"/>
              </a:ext>
            </a:extLst>
          </p:cNvPr>
          <p:cNvPicPr>
            <a:picLocks noChangeAspect="1"/>
          </p:cNvPicPr>
          <p:nvPr/>
        </p:nvPicPr>
        <p:blipFill rotWithShape="1">
          <a:blip r:embed="rId3">
            <a:extLst>
              <a:ext uri="{28A0092B-C50C-407E-A947-70E740481C1C}">
                <a14:useLocalDpi xmlns:a14="http://schemas.microsoft.com/office/drawing/2010/main" val="0"/>
              </a:ext>
            </a:extLst>
          </a:blip>
          <a:srcRect l="121" t="26504" r="-1254" b="41569"/>
          <a:stretch/>
        </p:blipFill>
        <p:spPr>
          <a:xfrm>
            <a:off x="6792215" y="1985023"/>
            <a:ext cx="5136930" cy="2075249"/>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7070DC98-EAF9-4A49-94F6-76C6E43429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210" y="2044270"/>
            <a:ext cx="5783683" cy="1447740"/>
          </a:xfrm>
          <a:prstGeom prst="rect">
            <a:avLst/>
          </a:prstGeom>
        </p:spPr>
      </p:pic>
      <p:pic>
        <p:nvPicPr>
          <p:cNvPr id="6" name="Picture 5">
            <a:extLst>
              <a:ext uri="{FF2B5EF4-FFF2-40B4-BE49-F238E27FC236}">
                <a16:creationId xmlns:a16="http://schemas.microsoft.com/office/drawing/2014/main" id="{AFB6E026-6231-40FE-8790-E8300CCDAC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9" name="Rectangle 8">
            <a:extLst>
              <a:ext uri="{FF2B5EF4-FFF2-40B4-BE49-F238E27FC236}">
                <a16:creationId xmlns:a16="http://schemas.microsoft.com/office/drawing/2014/main" id="{82CBAF6E-4517-43D5-86A4-945BEE1612BC}"/>
              </a:ext>
            </a:extLst>
          </p:cNvPr>
          <p:cNvSpPr/>
          <p:nvPr/>
        </p:nvSpPr>
        <p:spPr>
          <a:xfrm>
            <a:off x="1498990" y="316409"/>
            <a:ext cx="9194020" cy="923330"/>
          </a:xfrm>
          <a:prstGeom prst="rect">
            <a:avLst/>
          </a:prstGeom>
        </p:spPr>
        <p:txBody>
          <a:bodyPr wrap="square">
            <a:spAutoFit/>
          </a:bodyPr>
          <a:lstStyle/>
          <a:p>
            <a:r>
              <a:rPr lang="en-US" sz="5400" dirty="0">
                <a:latin typeface="+mj-lt"/>
              </a:rPr>
              <a:t>Raster Scans and Considerations</a:t>
            </a:r>
          </a:p>
        </p:txBody>
      </p:sp>
      <p:sp>
        <p:nvSpPr>
          <p:cNvPr id="10" name="TextBox 9">
            <a:extLst>
              <a:ext uri="{FF2B5EF4-FFF2-40B4-BE49-F238E27FC236}">
                <a16:creationId xmlns:a16="http://schemas.microsoft.com/office/drawing/2014/main" id="{586F9B7A-2D79-4822-87C4-CB792EC43343}"/>
              </a:ext>
            </a:extLst>
          </p:cNvPr>
          <p:cNvSpPr txBox="1"/>
          <p:nvPr/>
        </p:nvSpPr>
        <p:spPr>
          <a:xfrm>
            <a:off x="703385" y="1466834"/>
            <a:ext cx="4749459" cy="461665"/>
          </a:xfrm>
          <a:prstGeom prst="rect">
            <a:avLst/>
          </a:prstGeom>
          <a:noFill/>
        </p:spPr>
        <p:txBody>
          <a:bodyPr wrap="square" rtlCol="0">
            <a:spAutoFit/>
          </a:bodyPr>
          <a:lstStyle/>
          <a:p>
            <a:r>
              <a:rPr lang="en-US" sz="2400" b="1" dirty="0"/>
              <a:t>Quasar Cyg A</a:t>
            </a:r>
          </a:p>
        </p:txBody>
      </p:sp>
      <p:sp>
        <p:nvSpPr>
          <p:cNvPr id="11" name="TextBox 10">
            <a:extLst>
              <a:ext uri="{FF2B5EF4-FFF2-40B4-BE49-F238E27FC236}">
                <a16:creationId xmlns:a16="http://schemas.microsoft.com/office/drawing/2014/main" id="{F0E9FB3B-AFC7-4E46-8689-79D4C934EF68}"/>
              </a:ext>
            </a:extLst>
          </p:cNvPr>
          <p:cNvSpPr txBox="1"/>
          <p:nvPr/>
        </p:nvSpPr>
        <p:spPr>
          <a:xfrm>
            <a:off x="6792215" y="4258719"/>
            <a:ext cx="2420453" cy="646331"/>
          </a:xfrm>
          <a:prstGeom prst="rect">
            <a:avLst/>
          </a:prstGeom>
          <a:noFill/>
        </p:spPr>
        <p:txBody>
          <a:bodyPr wrap="square" rtlCol="0">
            <a:spAutoFit/>
          </a:bodyPr>
          <a:lstStyle/>
          <a:p>
            <a:r>
              <a:rPr lang="en-US" sz="1200" u="sng" dirty="0"/>
              <a:t>Considerations</a:t>
            </a:r>
            <a:r>
              <a:rPr lang="en-US" sz="1200" dirty="0"/>
              <a:t>: </a:t>
            </a:r>
          </a:p>
          <a:p>
            <a:r>
              <a:rPr lang="en-US" sz="1200" dirty="0"/>
              <a:t>In this observation </a:t>
            </a:r>
            <a:r>
              <a:rPr lang="en-US" sz="1200" i="1" dirty="0"/>
              <a:t>notice the sweep pattern with ¼ beam width</a:t>
            </a:r>
            <a:r>
              <a:rPr lang="en-US" sz="1200" dirty="0"/>
              <a:t>!</a:t>
            </a:r>
          </a:p>
        </p:txBody>
      </p:sp>
      <p:sp>
        <p:nvSpPr>
          <p:cNvPr id="12" name="Slide Number Placeholder 5">
            <a:extLst>
              <a:ext uri="{FF2B5EF4-FFF2-40B4-BE49-F238E27FC236}">
                <a16:creationId xmlns:a16="http://schemas.microsoft.com/office/drawing/2014/main" id="{F3FB99BE-3F97-4202-894A-710326DF34A2}"/>
              </a:ext>
            </a:extLst>
          </p:cNvPr>
          <p:cNvSpPr>
            <a:spLocks noGrp="1"/>
          </p:cNvSpPr>
          <p:nvPr>
            <p:ph type="sldNum" sz="quarter" idx="12"/>
          </p:nvPr>
        </p:nvSpPr>
        <p:spPr>
          <a:xfrm>
            <a:off x="8610600" y="6356350"/>
            <a:ext cx="2743200" cy="365125"/>
          </a:xfrm>
        </p:spPr>
        <p:txBody>
          <a:bodyPr/>
          <a:lstStyle/>
          <a:p>
            <a:fld id="{CA8D75EB-B86C-434C-A07B-B887823EC4F8}" type="slidenum">
              <a:rPr lang="en-US" smtClean="0"/>
              <a:t>28</a:t>
            </a:fld>
            <a:endParaRPr lang="en-US" dirty="0"/>
          </a:p>
        </p:txBody>
      </p:sp>
    </p:spTree>
    <p:extLst>
      <p:ext uri="{BB962C8B-B14F-4D97-AF65-F5344CB8AC3E}">
        <p14:creationId xmlns:p14="http://schemas.microsoft.com/office/powerpoint/2010/main" val="28594910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10821798" y="6356350"/>
            <a:ext cx="532001" cy="365125"/>
          </a:xfrm>
        </p:spPr>
        <p:txBody>
          <a:bodyPr/>
          <a:lstStyle/>
          <a:p>
            <a:fld id="{CA8D75EB-B86C-434C-A07B-B887823EC4F8}" type="slidenum">
              <a:rPr lang="en-US" smtClean="0"/>
              <a:t>29</a:t>
            </a:fld>
            <a:endParaRPr lang="en-US" dirty="0"/>
          </a:p>
        </p:txBody>
      </p:sp>
      <p:sp>
        <p:nvSpPr>
          <p:cNvPr id="6" name="Rectangle 5">
            <a:extLst>
              <a:ext uri="{FF2B5EF4-FFF2-40B4-BE49-F238E27FC236}">
                <a16:creationId xmlns:a16="http://schemas.microsoft.com/office/drawing/2014/main" id="{B830C2CF-6980-4A50-A3DB-4B64EEACEBD7}"/>
              </a:ext>
            </a:extLst>
          </p:cNvPr>
          <p:cNvSpPr/>
          <p:nvPr/>
        </p:nvSpPr>
        <p:spPr>
          <a:xfrm>
            <a:off x="398313" y="1423498"/>
            <a:ext cx="4903530" cy="954107"/>
          </a:xfrm>
          <a:prstGeom prst="rect">
            <a:avLst/>
          </a:prstGeom>
        </p:spPr>
        <p:txBody>
          <a:bodyPr wrap="square">
            <a:spAutoFit/>
          </a:bodyPr>
          <a:lstStyle/>
          <a:p>
            <a:r>
              <a:rPr lang="en-US" sz="2400" b="1" dirty="0"/>
              <a:t>M31 Andromeda Galaxy &amp; M110 </a:t>
            </a:r>
          </a:p>
          <a:p>
            <a:r>
              <a:rPr lang="en-US" sz="1600" dirty="0"/>
              <a:t>(Moon is ½ degree, M31 is about 4 Moon lengths)</a:t>
            </a:r>
          </a:p>
          <a:p>
            <a:pPr marL="285750" indent="-285750">
              <a:buFont typeface="Arial" panose="020B0604020202020204" pitchFamily="34" charset="0"/>
              <a:buChar char="•"/>
            </a:pPr>
            <a:r>
              <a:rPr lang="en-US" sz="1600" dirty="0"/>
              <a:t>Skynet_58674_andromeda_galaxy_40314_48395</a:t>
            </a:r>
          </a:p>
        </p:txBody>
      </p:sp>
      <p:pic>
        <p:nvPicPr>
          <p:cNvPr id="7" name="Picture 6" descr="Chart&#10;&#10;Description automatically generated">
            <a:extLst>
              <a:ext uri="{FF2B5EF4-FFF2-40B4-BE49-F238E27FC236}">
                <a16:creationId xmlns:a16="http://schemas.microsoft.com/office/drawing/2014/main" id="{D60AED15-D1BA-4153-8F2E-313BB4AB82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9759" y="2614498"/>
            <a:ext cx="4363059" cy="3839111"/>
          </a:xfrm>
          <a:prstGeom prst="rect">
            <a:avLst/>
          </a:prstGeom>
        </p:spPr>
      </p:pic>
      <p:pic>
        <p:nvPicPr>
          <p:cNvPr id="9" name="Picture 8" descr="A galaxy in space&#10;&#10;Description automatically generated with medium confidence">
            <a:extLst>
              <a:ext uri="{FF2B5EF4-FFF2-40B4-BE49-F238E27FC236}">
                <a16:creationId xmlns:a16="http://schemas.microsoft.com/office/drawing/2014/main" id="{37B2FBB9-C0FD-440A-A9C5-1712F3D884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7084" y="3217850"/>
            <a:ext cx="3904105" cy="2752319"/>
          </a:xfrm>
          <a:prstGeom prst="rect">
            <a:avLst/>
          </a:prstGeom>
        </p:spPr>
      </p:pic>
      <p:sp>
        <p:nvSpPr>
          <p:cNvPr id="8" name="Rectangle 7">
            <a:extLst>
              <a:ext uri="{FF2B5EF4-FFF2-40B4-BE49-F238E27FC236}">
                <a16:creationId xmlns:a16="http://schemas.microsoft.com/office/drawing/2014/main" id="{9DAB8C05-1BBE-4AEF-A4DE-815238F3ADEC}"/>
              </a:ext>
            </a:extLst>
          </p:cNvPr>
          <p:cNvSpPr/>
          <p:nvPr/>
        </p:nvSpPr>
        <p:spPr>
          <a:xfrm>
            <a:off x="1644557" y="218228"/>
            <a:ext cx="9177242" cy="923330"/>
          </a:xfrm>
          <a:prstGeom prst="rect">
            <a:avLst/>
          </a:prstGeom>
        </p:spPr>
        <p:txBody>
          <a:bodyPr wrap="square">
            <a:spAutoFit/>
          </a:bodyPr>
          <a:lstStyle/>
          <a:p>
            <a:r>
              <a:rPr lang="en-US" sz="5400" dirty="0">
                <a:latin typeface="+mj-lt"/>
              </a:rPr>
              <a:t>Raster Scans and Considerations</a:t>
            </a:r>
          </a:p>
        </p:txBody>
      </p:sp>
      <p:sp>
        <p:nvSpPr>
          <p:cNvPr id="10" name="TextBox 9">
            <a:extLst>
              <a:ext uri="{FF2B5EF4-FFF2-40B4-BE49-F238E27FC236}">
                <a16:creationId xmlns:a16="http://schemas.microsoft.com/office/drawing/2014/main" id="{7F872375-55AB-4A92-8064-D46D39F8550C}"/>
              </a:ext>
            </a:extLst>
          </p:cNvPr>
          <p:cNvSpPr txBox="1"/>
          <p:nvPr/>
        </p:nvSpPr>
        <p:spPr>
          <a:xfrm>
            <a:off x="7077084" y="1394874"/>
            <a:ext cx="3828604" cy="1569660"/>
          </a:xfrm>
          <a:prstGeom prst="rect">
            <a:avLst/>
          </a:prstGeom>
          <a:noFill/>
        </p:spPr>
        <p:txBody>
          <a:bodyPr wrap="square" rtlCol="0">
            <a:spAutoFit/>
          </a:bodyPr>
          <a:lstStyle/>
          <a:p>
            <a:r>
              <a:rPr lang="en-US" sz="1200" u="sng" dirty="0"/>
              <a:t>Considerations</a:t>
            </a:r>
            <a:r>
              <a:rPr lang="en-US" sz="1200" dirty="0"/>
              <a:t>: </a:t>
            </a:r>
          </a:p>
          <a:p>
            <a:pPr marL="171450" indent="-171450">
              <a:buFont typeface="Arial" panose="020B0604020202020204" pitchFamily="34" charset="0"/>
              <a:buChar char="•"/>
            </a:pPr>
            <a:r>
              <a:rPr lang="en-US" sz="1200" dirty="0"/>
              <a:t>Just about right on the casual comparison to the optical image. M31 is huge at 4 lunar diameters as is centered in the raster scan.  Be mindful of the beam width too. </a:t>
            </a:r>
          </a:p>
          <a:p>
            <a:pPr marL="171450" indent="-171450">
              <a:buFont typeface="Arial" panose="020B0604020202020204" pitchFamily="34" charset="0"/>
              <a:buChar char="•"/>
            </a:pPr>
            <a:r>
              <a:rPr lang="en-US" sz="1200" dirty="0"/>
              <a:t>However, the coordinates of the larger satellite galaxy M110 does not correspond to anything discernable in the raster scan.  The “blue yellow” oval spot is unknown without further investigation.</a:t>
            </a:r>
          </a:p>
        </p:txBody>
      </p:sp>
      <p:sp>
        <p:nvSpPr>
          <p:cNvPr id="11" name="TextBox 10">
            <a:extLst>
              <a:ext uri="{FF2B5EF4-FFF2-40B4-BE49-F238E27FC236}">
                <a16:creationId xmlns:a16="http://schemas.microsoft.com/office/drawing/2014/main" id="{A003E867-A6FB-4FE8-AD2F-57BAD4202869}"/>
              </a:ext>
            </a:extLst>
          </p:cNvPr>
          <p:cNvSpPr txBox="1"/>
          <p:nvPr/>
        </p:nvSpPr>
        <p:spPr>
          <a:xfrm>
            <a:off x="6990126" y="5977264"/>
            <a:ext cx="1143000" cy="246221"/>
          </a:xfrm>
          <a:prstGeom prst="rect">
            <a:avLst/>
          </a:prstGeom>
          <a:noFill/>
        </p:spPr>
        <p:txBody>
          <a:bodyPr wrap="square">
            <a:spAutoFit/>
          </a:bodyPr>
          <a:lstStyle/>
          <a:p>
            <a:r>
              <a:rPr lang="en-US" sz="1000" dirty="0"/>
              <a:t>Source: Wikipedia</a:t>
            </a:r>
          </a:p>
        </p:txBody>
      </p:sp>
    </p:spTree>
    <p:extLst>
      <p:ext uri="{BB962C8B-B14F-4D97-AF65-F5344CB8AC3E}">
        <p14:creationId xmlns:p14="http://schemas.microsoft.com/office/powerpoint/2010/main" val="3439407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75013"/>
            <a:ext cx="9144000" cy="914400"/>
          </a:xfrm>
        </p:spPr>
        <p:txBody>
          <a:bodyPr>
            <a:normAutofit/>
          </a:bodyPr>
          <a:lstStyle/>
          <a:p>
            <a:r>
              <a:rPr lang="en-US" sz="5400" dirty="0"/>
              <a:t>20m Project Updates</a:t>
            </a:r>
          </a:p>
        </p:txBody>
      </p:sp>
      <p:sp>
        <p:nvSpPr>
          <p:cNvPr id="3" name="Subtitle 2"/>
          <p:cNvSpPr>
            <a:spLocks noGrp="1"/>
          </p:cNvSpPr>
          <p:nvPr>
            <p:ph type="subTitle" idx="1"/>
          </p:nvPr>
        </p:nvSpPr>
        <p:spPr>
          <a:xfrm>
            <a:off x="1274885" y="1598769"/>
            <a:ext cx="9144000" cy="4396154"/>
          </a:xfrm>
        </p:spPr>
        <p:txBody>
          <a:bodyPr>
            <a:normAutofit/>
          </a:bodyPr>
          <a:lstStyle/>
          <a:p>
            <a:pPr marL="342900" indent="-342900" algn="l">
              <a:buFont typeface="Arial" panose="020B0604020202020204" pitchFamily="34" charset="0"/>
              <a:buChar char="•"/>
            </a:pPr>
            <a:r>
              <a:rPr lang="en-US" dirty="0"/>
              <a:t>This raster presentation and SARA Section Update are posted on SARA Analytical Section webpage</a:t>
            </a:r>
          </a:p>
          <a:p>
            <a:pPr marL="342900" indent="-342900" algn="l">
              <a:buFont typeface="Arial" panose="020B0604020202020204" pitchFamily="34" charset="0"/>
              <a:buChar char="•"/>
            </a:pPr>
            <a:r>
              <a:rPr lang="en-US" dirty="0"/>
              <a:t>Also Posted:</a:t>
            </a:r>
          </a:p>
          <a:p>
            <a:pPr marL="971550" lvl="1" indent="-514350" algn="l">
              <a:buFont typeface="+mj-lt"/>
              <a:buAutoNum type="romanUcPeriod"/>
            </a:pPr>
            <a:r>
              <a:rPr lang="en-US" sz="2400" dirty="0"/>
              <a:t>2019 demo presentation posted (Cas A Flux Density Estimate)</a:t>
            </a:r>
          </a:p>
          <a:p>
            <a:pPr marL="971550" lvl="1" indent="-514350" algn="l">
              <a:buFont typeface="+mj-lt"/>
              <a:buAutoNum type="romanUcPeriod"/>
            </a:pPr>
            <a:r>
              <a:rPr lang="en-US" sz="2400" dirty="0"/>
              <a:t>2020 demo presentation posted (Pulsars)</a:t>
            </a:r>
          </a:p>
          <a:p>
            <a:pPr marL="971550" lvl="1" indent="-514350" algn="l">
              <a:buFont typeface="+mj-lt"/>
              <a:buAutoNum type="romanUcPeriod"/>
            </a:pPr>
            <a:r>
              <a:rPr lang="en-US" sz="2400" dirty="0"/>
              <a:t>2021 demo presentation posted (Masers)</a:t>
            </a:r>
          </a:p>
          <a:p>
            <a:pPr marL="342900" indent="-342900" algn="l">
              <a:buFont typeface="Arial" panose="020B0604020202020204" pitchFamily="34" charset="0"/>
              <a:buChar char="•"/>
            </a:pPr>
            <a:r>
              <a:rPr lang="en-US" dirty="0"/>
              <a:t>Annual 20m Demos attempt to understand different radio astronomy targets and/or calculations to build a reference resource on the Analytical Section webpage.  Comments for improvement are welcome.</a:t>
            </a:r>
          </a:p>
          <a:p>
            <a:pPr algn="l"/>
            <a:endParaRPr lang="en-US" dirty="0"/>
          </a:p>
          <a:p>
            <a:pPr algn="l"/>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4"/>
          <p:cNvSpPr>
            <a:spLocks noGrp="1"/>
          </p:cNvSpPr>
          <p:nvPr>
            <p:ph type="sldNum" sz="quarter" idx="12"/>
          </p:nvPr>
        </p:nvSpPr>
        <p:spPr/>
        <p:txBody>
          <a:bodyPr/>
          <a:lstStyle/>
          <a:p>
            <a:fld id="{CA8D75EB-B86C-434C-A07B-B887823EC4F8}" type="slidenum">
              <a:rPr lang="en-US" smtClean="0"/>
              <a:t>3</a:t>
            </a:fld>
            <a:endParaRPr lang="en-US" dirty="0"/>
          </a:p>
        </p:txBody>
      </p:sp>
    </p:spTree>
    <p:extLst>
      <p:ext uri="{BB962C8B-B14F-4D97-AF65-F5344CB8AC3E}">
        <p14:creationId xmlns:p14="http://schemas.microsoft.com/office/powerpoint/2010/main" val="22494119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1446" y="995375"/>
            <a:ext cx="3947811" cy="1261884"/>
          </a:xfrm>
          <a:prstGeom prst="rect">
            <a:avLst/>
          </a:prstGeom>
        </p:spPr>
        <p:txBody>
          <a:bodyPr wrap="square">
            <a:spAutoFit/>
          </a:bodyPr>
          <a:lstStyle/>
          <a:p>
            <a:r>
              <a:rPr lang="en-US" sz="2400" b="1" dirty="0"/>
              <a:t>Cas B SNRb (SN 1572)</a:t>
            </a:r>
          </a:p>
          <a:p>
            <a:pPr marL="285750" indent="-285750">
              <a:buFont typeface="Arial" panose="020B0604020202020204" pitchFamily="34" charset="0"/>
              <a:buChar char="•"/>
            </a:pPr>
            <a:r>
              <a:rPr lang="en-US" sz="1400" dirty="0"/>
              <a:t>Skynet_57431_Tychos_Supernova-Map-5_17312_18325.A.cal_YY0_img</a:t>
            </a:r>
          </a:p>
          <a:p>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7"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30</a:t>
            </a:fld>
            <a:endParaRPr lang="en-US" dirty="0"/>
          </a:p>
        </p:txBody>
      </p:sp>
      <p:pic>
        <p:nvPicPr>
          <p:cNvPr id="4" name="Picture 3" descr="Chart&#10;&#10;Description automatically generated">
            <a:extLst>
              <a:ext uri="{FF2B5EF4-FFF2-40B4-BE49-F238E27FC236}">
                <a16:creationId xmlns:a16="http://schemas.microsoft.com/office/drawing/2014/main" id="{C1A6AADF-EBA2-4A1C-A3AE-3534A70CDE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4756" y="1854484"/>
            <a:ext cx="3603656" cy="2702742"/>
          </a:xfrm>
          <a:prstGeom prst="rect">
            <a:avLst/>
          </a:prstGeom>
        </p:spPr>
      </p:pic>
      <p:pic>
        <p:nvPicPr>
          <p:cNvPr id="9" name="Picture 8" descr="A group of stars in space&#10;&#10;Description automatically generated with low confidence">
            <a:extLst>
              <a:ext uri="{FF2B5EF4-FFF2-40B4-BE49-F238E27FC236}">
                <a16:creationId xmlns:a16="http://schemas.microsoft.com/office/drawing/2014/main" id="{5086B185-734D-4A55-8DA7-0889742E39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0817" y="4221260"/>
            <a:ext cx="1908983" cy="2427259"/>
          </a:xfrm>
          <a:prstGeom prst="rect">
            <a:avLst/>
          </a:prstGeom>
        </p:spPr>
      </p:pic>
      <p:sp>
        <p:nvSpPr>
          <p:cNvPr id="8" name="Rectangle 7">
            <a:extLst>
              <a:ext uri="{FF2B5EF4-FFF2-40B4-BE49-F238E27FC236}">
                <a16:creationId xmlns:a16="http://schemas.microsoft.com/office/drawing/2014/main" id="{5E460700-DD70-441C-B39B-034BB2829845}"/>
              </a:ext>
            </a:extLst>
          </p:cNvPr>
          <p:cNvSpPr/>
          <p:nvPr/>
        </p:nvSpPr>
        <p:spPr>
          <a:xfrm>
            <a:off x="1498875" y="209481"/>
            <a:ext cx="9194249" cy="923330"/>
          </a:xfrm>
          <a:prstGeom prst="rect">
            <a:avLst/>
          </a:prstGeom>
        </p:spPr>
        <p:txBody>
          <a:bodyPr wrap="square">
            <a:spAutoFit/>
          </a:bodyPr>
          <a:lstStyle/>
          <a:p>
            <a:r>
              <a:rPr lang="en-US" sz="5400" dirty="0">
                <a:latin typeface="+mj-lt"/>
              </a:rPr>
              <a:t>Raster Scans and Considerations</a:t>
            </a:r>
          </a:p>
        </p:txBody>
      </p:sp>
      <p:sp>
        <p:nvSpPr>
          <p:cNvPr id="10" name="TextBox 9">
            <a:extLst>
              <a:ext uri="{FF2B5EF4-FFF2-40B4-BE49-F238E27FC236}">
                <a16:creationId xmlns:a16="http://schemas.microsoft.com/office/drawing/2014/main" id="{12387707-3E7C-464D-B54E-C992FC24C60C}"/>
              </a:ext>
            </a:extLst>
          </p:cNvPr>
          <p:cNvSpPr txBox="1"/>
          <p:nvPr/>
        </p:nvSpPr>
        <p:spPr>
          <a:xfrm>
            <a:off x="3911829" y="4422069"/>
            <a:ext cx="2064231" cy="1200329"/>
          </a:xfrm>
          <a:prstGeom prst="rect">
            <a:avLst/>
          </a:prstGeom>
          <a:noFill/>
        </p:spPr>
        <p:txBody>
          <a:bodyPr wrap="square" rtlCol="0">
            <a:spAutoFit/>
          </a:bodyPr>
          <a:lstStyle/>
          <a:p>
            <a:r>
              <a:rPr lang="en-US" sz="1200" u="sng" dirty="0"/>
              <a:t>Considerations</a:t>
            </a:r>
            <a:r>
              <a:rPr lang="en-US" sz="1200" dirty="0"/>
              <a:t>: </a:t>
            </a:r>
          </a:p>
          <a:p>
            <a:r>
              <a:rPr lang="en-US" sz="1200" dirty="0"/>
              <a:t>Avoid casual comparisons to the optical image. Be mindful of FOV, object size, and beam width.  A lot of H I in the Cassiopeia Constellation</a:t>
            </a:r>
          </a:p>
        </p:txBody>
      </p:sp>
      <p:sp>
        <p:nvSpPr>
          <p:cNvPr id="11" name="Rectangle 10">
            <a:extLst>
              <a:ext uri="{FF2B5EF4-FFF2-40B4-BE49-F238E27FC236}">
                <a16:creationId xmlns:a16="http://schemas.microsoft.com/office/drawing/2014/main" id="{B6817DA8-EA58-4861-A668-FBFD2D54EE62}"/>
              </a:ext>
            </a:extLst>
          </p:cNvPr>
          <p:cNvSpPr/>
          <p:nvPr/>
        </p:nvSpPr>
        <p:spPr>
          <a:xfrm>
            <a:off x="6759985" y="1027216"/>
            <a:ext cx="5205513" cy="1092607"/>
          </a:xfrm>
          <a:prstGeom prst="rect">
            <a:avLst/>
          </a:prstGeom>
        </p:spPr>
        <p:txBody>
          <a:bodyPr wrap="square">
            <a:spAutoFit/>
          </a:bodyPr>
          <a:lstStyle/>
          <a:p>
            <a:r>
              <a:rPr lang="en-US" sz="2400" b="1" dirty="0"/>
              <a:t>SNR Tau A Crab Nebula</a:t>
            </a:r>
          </a:p>
          <a:p>
            <a:pPr marL="285750" indent="-285750">
              <a:buFont typeface="Arial" panose="020B0604020202020204" pitchFamily="34" charset="0"/>
              <a:buChar char="•"/>
            </a:pPr>
            <a:r>
              <a:rPr lang="en-US" sz="1600" dirty="0"/>
              <a:t>Skynet_56546_TauA-L-map-0_3D_R</a:t>
            </a:r>
          </a:p>
          <a:p>
            <a:pPr marL="285750" indent="-285750">
              <a:buFont typeface="Arial" panose="020B0604020202020204" pitchFamily="34" charset="0"/>
              <a:buChar char="•"/>
            </a:pPr>
            <a:r>
              <a:rPr lang="en-US" sz="1600" dirty="0"/>
              <a:t>Skynet_57893_CRAB_Map_28218_28573.A.cal_YY0_img</a:t>
            </a:r>
          </a:p>
          <a:p>
            <a:endParaRPr lang="en-US" sz="900" dirty="0"/>
          </a:p>
        </p:txBody>
      </p:sp>
      <p:pic>
        <p:nvPicPr>
          <p:cNvPr id="12" name="Picture 11" descr="A picture containing graphical user interface&#10;&#10;Description automatically generated">
            <a:extLst>
              <a:ext uri="{FF2B5EF4-FFF2-40B4-BE49-F238E27FC236}">
                <a16:creationId xmlns:a16="http://schemas.microsoft.com/office/drawing/2014/main" id="{9C7C7968-B22C-4AC0-A28D-133D04FA1C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69636" y="2119823"/>
            <a:ext cx="2945483" cy="2209112"/>
          </a:xfrm>
          <a:prstGeom prst="rect">
            <a:avLst/>
          </a:prstGeom>
        </p:spPr>
      </p:pic>
      <p:pic>
        <p:nvPicPr>
          <p:cNvPr id="13" name="Picture 12" descr="Chart, surface chart&#10;&#10;Description automatically generated">
            <a:extLst>
              <a:ext uri="{FF2B5EF4-FFF2-40B4-BE49-F238E27FC236}">
                <a16:creationId xmlns:a16="http://schemas.microsoft.com/office/drawing/2014/main" id="{D90B3DB1-200E-42D5-9B32-A64777E1F5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86487" y="4314803"/>
            <a:ext cx="3356886" cy="2092098"/>
          </a:xfrm>
          <a:prstGeom prst="rect">
            <a:avLst/>
          </a:prstGeom>
        </p:spPr>
      </p:pic>
      <p:sp>
        <p:nvSpPr>
          <p:cNvPr id="3" name="TextBox 2">
            <a:extLst>
              <a:ext uri="{FF2B5EF4-FFF2-40B4-BE49-F238E27FC236}">
                <a16:creationId xmlns:a16="http://schemas.microsoft.com/office/drawing/2014/main" id="{E9AC0291-4E65-4AD0-8F28-3F546F1CABAE}"/>
              </a:ext>
            </a:extLst>
          </p:cNvPr>
          <p:cNvSpPr txBox="1"/>
          <p:nvPr/>
        </p:nvSpPr>
        <p:spPr>
          <a:xfrm>
            <a:off x="3581401" y="6495137"/>
            <a:ext cx="845103" cy="215444"/>
          </a:xfrm>
          <a:prstGeom prst="rect">
            <a:avLst/>
          </a:prstGeom>
          <a:noFill/>
        </p:spPr>
        <p:txBody>
          <a:bodyPr wrap="none" rtlCol="0">
            <a:spAutoFit/>
          </a:bodyPr>
          <a:lstStyle/>
          <a:p>
            <a:r>
              <a:rPr lang="en-US" sz="800" dirty="0"/>
              <a:t>From Wikipedia</a:t>
            </a:r>
          </a:p>
        </p:txBody>
      </p:sp>
    </p:spTree>
    <p:extLst>
      <p:ext uri="{BB962C8B-B14F-4D97-AF65-F5344CB8AC3E}">
        <p14:creationId xmlns:p14="http://schemas.microsoft.com/office/powerpoint/2010/main" val="17637555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95964" y="2200757"/>
            <a:ext cx="5511809" cy="3477875"/>
          </a:xfrm>
          <a:prstGeom prst="rect">
            <a:avLst/>
          </a:prstGeom>
          <a:ln>
            <a:solidFill>
              <a:schemeClr val="tx1"/>
            </a:solidFill>
          </a:ln>
        </p:spPr>
        <p:txBody>
          <a:bodyPr wrap="square">
            <a:spAutoFit/>
          </a:bodyPr>
          <a:lstStyle/>
          <a:p>
            <a:pPr algn="ctr"/>
            <a:r>
              <a:rPr lang="en-US" sz="4400" dirty="0">
                <a:latin typeface="+mj-lt"/>
              </a:rPr>
              <a:t>Let’s look at some Solar System raster scan targets and interpret them</a:t>
            </a:r>
          </a:p>
          <a:p>
            <a:pPr algn="ctr"/>
            <a:r>
              <a:rPr lang="en-US" sz="4400" dirty="0">
                <a:latin typeface="+mj-lt"/>
              </a:rPr>
              <a:t>(my </a:t>
            </a:r>
            <a:r>
              <a:rPr lang="en-US" sz="4400" u="sng" dirty="0">
                <a:latin typeface="+mj-lt"/>
              </a:rPr>
              <a:t>opinions</a:t>
            </a:r>
            <a:r>
              <a:rPr lang="en-US" sz="4400" dirty="0">
                <a:latin typeface="+mj-lt"/>
              </a:rPr>
              <a: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6" name="Rectangle 5"/>
          <p:cNvSpPr/>
          <p:nvPr/>
        </p:nvSpPr>
        <p:spPr>
          <a:xfrm>
            <a:off x="2832446" y="630487"/>
            <a:ext cx="6527108" cy="923330"/>
          </a:xfrm>
          <a:prstGeom prst="rect">
            <a:avLst/>
          </a:prstGeom>
        </p:spPr>
        <p:txBody>
          <a:bodyPr wrap="none">
            <a:spAutoFit/>
          </a:bodyPr>
          <a:lstStyle/>
          <a:p>
            <a:r>
              <a:rPr lang="en-US" sz="5400" dirty="0">
                <a:latin typeface="+mj-lt"/>
              </a:rPr>
              <a:t>20m Useful Comments</a:t>
            </a:r>
          </a:p>
        </p:txBody>
      </p:sp>
      <p:sp>
        <p:nvSpPr>
          <p:cNvPr id="7"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31</a:t>
            </a:fld>
            <a:endParaRPr lang="en-US" dirty="0"/>
          </a:p>
        </p:txBody>
      </p:sp>
    </p:spTree>
    <p:extLst>
      <p:ext uri="{BB962C8B-B14F-4D97-AF65-F5344CB8AC3E}">
        <p14:creationId xmlns:p14="http://schemas.microsoft.com/office/powerpoint/2010/main" val="34489538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74458" y="2174056"/>
            <a:ext cx="10352013" cy="3123932"/>
          </a:xfrm>
          <a:prstGeom prst="rect">
            <a:avLst/>
          </a:prstGeom>
        </p:spPr>
        <p:txBody>
          <a:bodyPr wrap="square" lIns="91440">
            <a:spAutoFit/>
          </a:bodyPr>
          <a:lstStyle/>
          <a:p>
            <a:r>
              <a:rPr lang="en-US" sz="1600" b="1" dirty="0">
                <a:latin typeface="+mj-lt"/>
              </a:rPr>
              <a:t>Solar System Possibilities?</a:t>
            </a:r>
          </a:p>
          <a:p>
            <a:pPr marL="285750" indent="-285750">
              <a:buFont typeface="Arial" panose="020B0604020202020204" pitchFamily="34" charset="0"/>
              <a:buChar char="•"/>
            </a:pPr>
            <a:r>
              <a:rPr lang="en-US" sz="1600" dirty="0">
                <a:latin typeface="+mj-lt"/>
              </a:rPr>
              <a:t>Eclipses, Occultations, Jovian Comet Collisions</a:t>
            </a:r>
          </a:p>
          <a:p>
            <a:pPr marL="285750" indent="-285750">
              <a:buFont typeface="Arial" panose="020B0604020202020204" pitchFamily="34" charset="0"/>
              <a:buChar char="•"/>
            </a:pPr>
            <a:r>
              <a:rPr lang="en-US" sz="1600" dirty="0">
                <a:latin typeface="+mj-lt"/>
              </a:rPr>
              <a:t>Active Sun and Solar Flares</a:t>
            </a:r>
          </a:p>
          <a:p>
            <a:pPr marL="285750" indent="-285750">
              <a:buFont typeface="Arial" panose="020B0604020202020204" pitchFamily="34" charset="0"/>
              <a:buChar char="•"/>
            </a:pPr>
            <a:r>
              <a:rPr lang="en-US" sz="1600" dirty="0">
                <a:latin typeface="+mj-lt"/>
              </a:rPr>
              <a:t>Thermal Black Body and Synchrotron Temperatures</a:t>
            </a:r>
          </a:p>
          <a:p>
            <a:pPr marL="285750" indent="-285750">
              <a:buFont typeface="Arial" panose="020B0604020202020204" pitchFamily="34" charset="0"/>
              <a:buChar char="•"/>
            </a:pPr>
            <a:r>
              <a:rPr kumimoji="0" lang="en-US" altLang="en-US" sz="1600" b="0" i="0" u="none" strike="noStrike" cap="none" normalizeH="0" baseline="0" dirty="0">
                <a:ln>
                  <a:noFill/>
                </a:ln>
                <a:solidFill>
                  <a:schemeClr val="tx1"/>
                </a:solidFill>
                <a:effectLst/>
                <a:latin typeface="+mj-lt"/>
              </a:rPr>
              <a:t>Planets are generally only thermal emitters (producing radio emission due to black body radiation from their surfaces).  Since they are generally cold (700 K for Mercury down to 30 K  for Pluto), they are weak emitters.  Jupiter is the main exception. Its large magnetosphere would be a larger angular size than the Moon if we could see it in visible light.  It traps high-energy electrons that then emit synchrotron radiation.  </a:t>
            </a:r>
          </a:p>
          <a:p>
            <a:pPr marL="285750" indent="-285750">
              <a:buFont typeface="Arial" panose="020B0604020202020204" pitchFamily="34" charset="0"/>
              <a:buChar char="•"/>
            </a:pPr>
            <a:r>
              <a:rPr lang="en-US" sz="1600" dirty="0">
                <a:latin typeface="+mj-lt"/>
              </a:rPr>
              <a:t>Can planetary objects exhibit seasonal, magnetic field, and even phase effects/events? </a:t>
            </a:r>
          </a:p>
          <a:p>
            <a:pPr marL="285750" indent="-285750">
              <a:buFont typeface="Arial" panose="020B0604020202020204" pitchFamily="34" charset="0"/>
              <a:buChar char="•"/>
            </a:pPr>
            <a:r>
              <a:rPr lang="en-US" sz="1600" dirty="0">
                <a:latin typeface="+mj-lt"/>
              </a:rPr>
              <a:t>Jupiter Storms: I did several 20m observations of Jupiter storms in 2022 but did not find a conclusive foundation to comment one way or the other.  More experimentation is needed. </a:t>
            </a:r>
          </a:p>
          <a:p>
            <a:pPr marL="285750" indent="-285750">
              <a:buFont typeface="Arial" panose="020B0604020202020204" pitchFamily="34" charset="0"/>
              <a:buChar char="•"/>
            </a:pPr>
            <a:endParaRPr lang="en-US" sz="1050" dirty="0">
              <a:latin typeface="+mj-lt"/>
            </a:endParaRPr>
          </a:p>
          <a:p>
            <a:endParaRPr lang="en-US" sz="1050" dirty="0">
              <a:latin typeface="+mj-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Rectangle 4"/>
          <p:cNvSpPr/>
          <p:nvPr/>
        </p:nvSpPr>
        <p:spPr>
          <a:xfrm>
            <a:off x="916990" y="1333471"/>
            <a:ext cx="5433475" cy="523220"/>
          </a:xfrm>
          <a:prstGeom prst="rect">
            <a:avLst/>
          </a:prstGeom>
        </p:spPr>
        <p:txBody>
          <a:bodyPr wrap="none">
            <a:spAutoFit/>
          </a:bodyPr>
          <a:lstStyle/>
          <a:p>
            <a:r>
              <a:rPr lang="en-US" sz="2800" b="1" dirty="0"/>
              <a:t>Solar, Lunar, &amp; Planetary Observing</a:t>
            </a:r>
          </a:p>
        </p:txBody>
      </p:sp>
      <p:sp>
        <p:nvSpPr>
          <p:cNvPr id="6"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32</a:t>
            </a:fld>
            <a:endParaRPr lang="en-US" dirty="0"/>
          </a:p>
        </p:txBody>
      </p:sp>
      <p:sp>
        <p:nvSpPr>
          <p:cNvPr id="7" name="Rectangle 6">
            <a:extLst>
              <a:ext uri="{FF2B5EF4-FFF2-40B4-BE49-F238E27FC236}">
                <a16:creationId xmlns:a16="http://schemas.microsoft.com/office/drawing/2014/main" id="{9A3BDC3F-924A-4584-9048-2816D3B3546E}"/>
              </a:ext>
            </a:extLst>
          </p:cNvPr>
          <p:cNvSpPr/>
          <p:nvPr/>
        </p:nvSpPr>
        <p:spPr>
          <a:xfrm>
            <a:off x="1473823" y="136525"/>
            <a:ext cx="9244354" cy="923330"/>
          </a:xfrm>
          <a:prstGeom prst="rect">
            <a:avLst/>
          </a:prstGeom>
        </p:spPr>
        <p:txBody>
          <a:bodyPr wrap="square">
            <a:spAutoFit/>
          </a:bodyPr>
          <a:lstStyle/>
          <a:p>
            <a:r>
              <a:rPr lang="en-US" sz="5400" dirty="0">
                <a:latin typeface="+mj-lt"/>
              </a:rPr>
              <a:t>Raster Scans and Considerations</a:t>
            </a:r>
          </a:p>
        </p:txBody>
      </p:sp>
    </p:spTree>
    <p:extLst>
      <p:ext uri="{BB962C8B-B14F-4D97-AF65-F5344CB8AC3E}">
        <p14:creationId xmlns:p14="http://schemas.microsoft.com/office/powerpoint/2010/main" val="22765083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FDD91D-7618-4208-B9A8-B703D8C7D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10" name="Rectangle 9">
            <a:extLst>
              <a:ext uri="{FF2B5EF4-FFF2-40B4-BE49-F238E27FC236}">
                <a16:creationId xmlns:a16="http://schemas.microsoft.com/office/drawing/2014/main" id="{10B36DDC-E26E-42DA-A310-E942B3C9A5F8}"/>
              </a:ext>
            </a:extLst>
          </p:cNvPr>
          <p:cNvSpPr/>
          <p:nvPr/>
        </p:nvSpPr>
        <p:spPr>
          <a:xfrm>
            <a:off x="1342552" y="200472"/>
            <a:ext cx="9202409" cy="923330"/>
          </a:xfrm>
          <a:prstGeom prst="rect">
            <a:avLst/>
          </a:prstGeom>
        </p:spPr>
        <p:txBody>
          <a:bodyPr wrap="square">
            <a:spAutoFit/>
          </a:bodyPr>
          <a:lstStyle/>
          <a:p>
            <a:r>
              <a:rPr lang="en-US" sz="5400" dirty="0">
                <a:latin typeface="+mj-lt"/>
              </a:rPr>
              <a:t>Raster Scans and Considerations</a:t>
            </a:r>
          </a:p>
        </p:txBody>
      </p:sp>
      <p:sp>
        <p:nvSpPr>
          <p:cNvPr id="5" name="Slide Number Placeholder 5">
            <a:extLst>
              <a:ext uri="{FF2B5EF4-FFF2-40B4-BE49-F238E27FC236}">
                <a16:creationId xmlns:a16="http://schemas.microsoft.com/office/drawing/2014/main" id="{BB969460-72ED-4E62-A423-33BCB6661546}"/>
              </a:ext>
            </a:extLst>
          </p:cNvPr>
          <p:cNvSpPr>
            <a:spLocks noGrp="1"/>
          </p:cNvSpPr>
          <p:nvPr>
            <p:ph type="sldNum" sz="quarter" idx="12"/>
          </p:nvPr>
        </p:nvSpPr>
        <p:spPr>
          <a:xfrm>
            <a:off x="8610600" y="6356350"/>
            <a:ext cx="2743200" cy="365125"/>
          </a:xfrm>
        </p:spPr>
        <p:txBody>
          <a:bodyPr/>
          <a:lstStyle/>
          <a:p>
            <a:fld id="{CA8D75EB-B86C-434C-A07B-B887823EC4F8}" type="slidenum">
              <a:rPr lang="en-US" smtClean="0"/>
              <a:t>33</a:t>
            </a:fld>
            <a:endParaRPr lang="en-US" dirty="0"/>
          </a:p>
        </p:txBody>
      </p:sp>
      <p:sp>
        <p:nvSpPr>
          <p:cNvPr id="7" name="TextBox 6">
            <a:extLst>
              <a:ext uri="{FF2B5EF4-FFF2-40B4-BE49-F238E27FC236}">
                <a16:creationId xmlns:a16="http://schemas.microsoft.com/office/drawing/2014/main" id="{97329DB2-0BD0-426C-801F-8709032A5DC4}"/>
              </a:ext>
            </a:extLst>
          </p:cNvPr>
          <p:cNvSpPr txBox="1"/>
          <p:nvPr/>
        </p:nvSpPr>
        <p:spPr>
          <a:xfrm>
            <a:off x="953548" y="1443841"/>
            <a:ext cx="10284903" cy="3970318"/>
          </a:xfrm>
          <a:prstGeom prst="rect">
            <a:avLst/>
          </a:prstGeom>
          <a:noFill/>
        </p:spPr>
        <p:txBody>
          <a:bodyPr wrap="square">
            <a:spAutoFit/>
          </a:bodyPr>
          <a:lstStyle/>
          <a:p>
            <a:r>
              <a:rPr lang="en-US" sz="1200" b="1" dirty="0"/>
              <a:t>Solar System Raster Scan Tips and Comments</a:t>
            </a:r>
            <a:r>
              <a:rPr lang="en-US" sz="1200" dirty="0"/>
              <a:t>:</a:t>
            </a:r>
          </a:p>
          <a:p>
            <a:pPr marL="342900" indent="-342900">
              <a:buFont typeface="+mj-lt"/>
              <a:buAutoNum type="arabicPeriod"/>
            </a:pPr>
            <a:r>
              <a:rPr lang="en-US" sz="1200" dirty="0"/>
              <a:t>Review location in sky (solar system objects have variable celestial coordinates and angular diameters).</a:t>
            </a:r>
          </a:p>
          <a:p>
            <a:pPr marL="342900" indent="-342900">
              <a:buFont typeface="+mj-lt"/>
              <a:buAutoNum type="arabicPeriod"/>
            </a:pPr>
            <a:r>
              <a:rPr lang="en-US" sz="1200" dirty="0"/>
              <a:t>The 20m scope has certain result screens that provides a power in Kelvin that needs to be converted for the temperature of an object.  </a:t>
            </a:r>
          </a:p>
          <a:p>
            <a:pPr marL="342900" indent="-342900">
              <a:buFont typeface="+mj-lt"/>
              <a:buAutoNum type="arabicPeriod"/>
            </a:pPr>
            <a:r>
              <a:rPr lang="en-US" sz="1200" dirty="0"/>
              <a:t>Note observation frequency: modest changes can produce different results.</a:t>
            </a:r>
          </a:p>
          <a:p>
            <a:pPr marL="342900" indent="-342900">
              <a:buFont typeface="+mj-lt"/>
              <a:buAutoNum type="arabicPeriod"/>
            </a:pPr>
            <a:r>
              <a:rPr lang="en-US" sz="1200" dirty="0"/>
              <a:t>Understand the 2 polarization curves: results can be different (synchrotron radiation)</a:t>
            </a:r>
          </a:p>
          <a:p>
            <a:pPr marL="342900" indent="-342900">
              <a:buFont typeface="+mj-lt"/>
              <a:buAutoNum type="arabicPeriod"/>
            </a:pPr>
            <a:r>
              <a:rPr lang="en-US" sz="1200" dirty="0"/>
              <a:t>Validate planetary observations. </a:t>
            </a:r>
            <a:r>
              <a:rPr kumimoji="0" lang="en-US" altLang="en-US" sz="1200" b="0" i="0" u="none" strike="noStrike" cap="none" normalizeH="0" baseline="0" dirty="0">
                <a:ln>
                  <a:noFill/>
                </a:ln>
                <a:effectLst/>
              </a:rPr>
              <a:t>There are many objects potentially in the beam/FOV: </a:t>
            </a:r>
            <a:r>
              <a:rPr lang="en-US" sz="1200" dirty="0"/>
              <a:t>celestial deep space radio objects, H I “patches,” and satellites. </a:t>
            </a:r>
          </a:p>
          <a:p>
            <a:pPr marL="342900" indent="-342900">
              <a:buFont typeface="+mj-lt"/>
              <a:buAutoNum type="arabicPeriod"/>
            </a:pPr>
            <a:r>
              <a:rPr lang="en-US" sz="1200" dirty="0"/>
              <a:t>Observe Uranus (near 3.5 cm ) via the 34m Goldstone Apple Valley Radio Telescope (GAVRT).   </a:t>
            </a:r>
          </a:p>
          <a:p>
            <a:pPr marL="342900" indent="-342900">
              <a:buFont typeface="+mj-lt"/>
              <a:buAutoNum type="arabicPeriod"/>
            </a:pPr>
            <a:r>
              <a:rPr lang="en-US" sz="1200" dirty="0"/>
              <a:t>Verify that the 20m placed the target in the center of the FOV, and that the objects coordinates are correct.</a:t>
            </a:r>
          </a:p>
          <a:p>
            <a:pPr marL="342900" indent="-342900">
              <a:buFont typeface="+mj-lt"/>
              <a:buAutoNum type="arabicPeriod"/>
            </a:pPr>
            <a:r>
              <a:rPr lang="en-US" sz="1200" dirty="0"/>
              <a:t>Choose input parameters wisely.  They make a big difference: low/high resolution, bandwidth, number of sweeps, sweep gaps, and frequency.  </a:t>
            </a:r>
          </a:p>
          <a:p>
            <a:pPr marL="342900" indent="-342900">
              <a:buFont typeface="+mj-lt"/>
              <a:buAutoNum type="arabicPeriod"/>
            </a:pPr>
            <a:r>
              <a:rPr lang="en-US" sz="1200" dirty="0"/>
              <a:t>Understand that some events (e.g., Jupiter storms) do not occur on the planet. Different types of Jupiter storms are specific to certain locations in its magnetic field.</a:t>
            </a:r>
          </a:p>
          <a:p>
            <a:pPr marL="342900" indent="-342900">
              <a:buFont typeface="+mj-lt"/>
              <a:buAutoNum type="arabicPeriod"/>
            </a:pPr>
            <a:r>
              <a:rPr lang="en-US" sz="1200" dirty="0"/>
              <a:t>Avoid queuing certain observations that need to be timed to events (Jupiter storms, Solar activity).</a:t>
            </a:r>
          </a:p>
          <a:p>
            <a:pPr marL="342900" indent="-342900">
              <a:buFont typeface="+mj-lt"/>
              <a:buAutoNum type="arabicPeriod"/>
            </a:pPr>
            <a:r>
              <a:rPr lang="en-US" sz="1200" dirty="0"/>
              <a:t>Jupiter’s magnetosphere extends out to nearly 3 million miles on average.  If detected, it should appear as an oval of synchrotron emissions in L-Band (1.4 GHz).   </a:t>
            </a:r>
          </a:p>
          <a:p>
            <a:pPr marL="342900" indent="-342900">
              <a:buFont typeface="+mj-lt"/>
              <a:buAutoNum type="arabicPeriod"/>
            </a:pPr>
            <a:r>
              <a:rPr lang="en-US" sz="1200" dirty="0"/>
              <a:t>20m Map Depth: The system will fill in the integration time and slew speed. For better sensitivity, increase the integration time, but not more than 2 seconds.</a:t>
            </a:r>
          </a:p>
          <a:p>
            <a:pPr marL="342900" indent="-342900">
              <a:buFont typeface="+mj-lt"/>
              <a:buAutoNum type="arabicPeriod"/>
            </a:pPr>
            <a:r>
              <a:rPr lang="en-US" sz="1200" dirty="0"/>
              <a:t>Be mindful of a planet’s ephemeris (how accurate are your coordinates?)</a:t>
            </a:r>
          </a:p>
          <a:p>
            <a:pPr marL="228600" indent="-228600" eaLnBrk="0" fontAlgn="base" hangingPunct="0">
              <a:spcBef>
                <a:spcPct val="0"/>
              </a:spcBef>
              <a:spcAft>
                <a:spcPct val="0"/>
              </a:spcAft>
              <a:buFont typeface="+mj-lt"/>
              <a:buAutoNum type="arabicPeriod"/>
            </a:pPr>
            <a:r>
              <a:rPr lang="en-US" altLang="en-US" sz="1200" dirty="0"/>
              <a:t>   Assume the raster scan algorithm can accurately center an object as accurately as the direct targeting (non-raster) capabilities of the 20m scope.  </a:t>
            </a:r>
          </a:p>
          <a:p>
            <a:pPr marL="228600" indent="-228600" eaLnBrk="0" fontAlgn="base" hangingPunct="0">
              <a:spcBef>
                <a:spcPct val="0"/>
              </a:spcBef>
              <a:spcAft>
                <a:spcPct val="0"/>
              </a:spcAft>
              <a:buFont typeface="+mj-lt"/>
              <a:buAutoNum type="arabicPeriod"/>
            </a:pPr>
            <a:r>
              <a:rPr kumimoji="0" lang="en-US" altLang="en-US" sz="1200" b="0" i="0" u="none" strike="noStrike" cap="none" normalizeH="0" baseline="0" dirty="0">
                <a:ln>
                  <a:noFill/>
                </a:ln>
                <a:solidFill>
                  <a:schemeClr val="tx1"/>
                </a:solidFill>
                <a:effectLst/>
              </a:rPr>
              <a:t>   Try experimenting with Az/El raster scanning vs the default RA/Dec raster scanning.  </a:t>
            </a:r>
            <a:r>
              <a:rPr lang="en-US" altLang="en-US" sz="1200" dirty="0"/>
              <a:t>  </a:t>
            </a:r>
            <a:endParaRPr kumimoji="0" lang="en-US" altLang="en-US" sz="1200" b="0" i="0" u="none" strike="noStrike" cap="none" normalizeH="0" baseline="0" dirty="0">
              <a:ln>
                <a:noFill/>
              </a:ln>
              <a:solidFill>
                <a:schemeClr val="tx1"/>
              </a:solidFill>
              <a:effectLst/>
            </a:endParaRPr>
          </a:p>
          <a:p>
            <a:pPr marL="342900" indent="-342900">
              <a:buFont typeface="+mj-lt"/>
              <a:buAutoNum type="arabicPeriod"/>
            </a:pPr>
            <a:r>
              <a:rPr lang="en-US" sz="1200" dirty="0"/>
              <a:t>Interest shown by professionals in planetary objects, so “theoretically” observations are possible:</a:t>
            </a:r>
          </a:p>
          <a:p>
            <a:r>
              <a:rPr lang="en-US" sz="1200" dirty="0"/>
              <a:t>                - Skynet_58767_Jupiter_42525_51173 at center frequency 1395 MHz, Observer fghigo_2839.  No obvious centered Jupiter image.</a:t>
            </a:r>
          </a:p>
          <a:p>
            <a:r>
              <a:rPr lang="en-US" sz="1200" dirty="0"/>
              <a:t>                - Skynet_59372_mars-hi_60208_9064 (06-07-2021, fghigo). No obvious centered Mars object.  Mars at apparition on 10/13/2020.</a:t>
            </a:r>
          </a:p>
        </p:txBody>
      </p:sp>
    </p:spTree>
    <p:extLst>
      <p:ext uri="{BB962C8B-B14F-4D97-AF65-F5344CB8AC3E}">
        <p14:creationId xmlns:p14="http://schemas.microsoft.com/office/powerpoint/2010/main" val="1920458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4885" y="1354151"/>
            <a:ext cx="10244061" cy="1692771"/>
          </a:xfrm>
          <a:prstGeom prst="rect">
            <a:avLst/>
          </a:prstGeom>
        </p:spPr>
        <p:txBody>
          <a:bodyPr wrap="square">
            <a:spAutoFit/>
          </a:bodyPr>
          <a:lstStyle/>
          <a:p>
            <a:r>
              <a:rPr lang="en-US" sz="2400" b="1" dirty="0"/>
              <a:t>The Sun</a:t>
            </a:r>
          </a:p>
          <a:p>
            <a:pPr marL="285750" indent="-285750">
              <a:buFont typeface="Arial" panose="020B0604020202020204" pitchFamily="34" charset="0"/>
              <a:buChar char="•"/>
            </a:pPr>
            <a:r>
              <a:rPr lang="en-US" sz="1600" dirty="0"/>
              <a:t>Skynet_57983_sunmapSA_30059_30270.A.cal_LL0_img</a:t>
            </a:r>
          </a:p>
          <a:p>
            <a:pPr marL="285750" indent="-285750">
              <a:buFont typeface="Arial" panose="020B0604020202020204" pitchFamily="34" charset="0"/>
              <a:buChar char="•"/>
            </a:pPr>
            <a:r>
              <a:rPr lang="en-US" sz="1600" dirty="0"/>
              <a:t>Skynet_57297_sun_X-Band_map_15701_16626.A.cal_RR0_img (solar flare)</a:t>
            </a:r>
          </a:p>
          <a:p>
            <a:r>
              <a:rPr lang="en-US" sz="1600" dirty="0"/>
              <a:t>While the Sun’s optical corona extends up to 12 solar radii from the Sun’s surface, the L-band corona is likely smaller.</a:t>
            </a:r>
          </a:p>
          <a:p>
            <a:pPr marL="285750" indent="-285750">
              <a:buFont typeface="Arial" panose="020B0604020202020204" pitchFamily="34" charset="0"/>
              <a:buChar char="•"/>
            </a:pPr>
            <a:r>
              <a:rPr lang="en-US" sz="1600" dirty="0"/>
              <a:t>Are we also seeing the Sun’s Corona?</a:t>
            </a:r>
          </a:p>
          <a:p>
            <a:pPr marL="285750" indent="-285750">
              <a:buFont typeface="Arial" panose="020B0604020202020204" pitchFamily="34" charset="0"/>
              <a:buChar char="•"/>
            </a:pPr>
            <a:r>
              <a:rPr lang="en-US" sz="1600" dirty="0"/>
              <a:t>Did someone correlate flares to 20m observing?</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7"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34</a:t>
            </a:fld>
            <a:endParaRPr lang="en-US" dirty="0"/>
          </a:p>
        </p:txBody>
      </p:sp>
      <p:pic>
        <p:nvPicPr>
          <p:cNvPr id="8" name="Picture 7" descr="Chart&#10;&#10;Description automatically generated">
            <a:extLst>
              <a:ext uri="{FF2B5EF4-FFF2-40B4-BE49-F238E27FC236}">
                <a16:creationId xmlns:a16="http://schemas.microsoft.com/office/drawing/2014/main" id="{B8CAA2C4-BFCF-41A3-9445-21CF399891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5096" y="3332280"/>
            <a:ext cx="3806098" cy="2854574"/>
          </a:xfrm>
          <a:prstGeom prst="rect">
            <a:avLst/>
          </a:prstGeom>
        </p:spPr>
      </p:pic>
      <p:pic>
        <p:nvPicPr>
          <p:cNvPr id="10" name="Picture 9" descr="Graphical user interface&#10;&#10;Description automatically generated">
            <a:extLst>
              <a:ext uri="{FF2B5EF4-FFF2-40B4-BE49-F238E27FC236}">
                <a16:creationId xmlns:a16="http://schemas.microsoft.com/office/drawing/2014/main" id="{EE2FDC52-FCF0-47C9-BFEF-F5129E1D7A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7761" y="3332280"/>
            <a:ext cx="3806099" cy="2854574"/>
          </a:xfrm>
          <a:prstGeom prst="rect">
            <a:avLst/>
          </a:prstGeom>
        </p:spPr>
      </p:pic>
      <p:sp>
        <p:nvSpPr>
          <p:cNvPr id="9" name="Rectangle 8">
            <a:extLst>
              <a:ext uri="{FF2B5EF4-FFF2-40B4-BE49-F238E27FC236}">
                <a16:creationId xmlns:a16="http://schemas.microsoft.com/office/drawing/2014/main" id="{0ABE7592-87A8-4519-868D-5009D16F393A}"/>
              </a:ext>
            </a:extLst>
          </p:cNvPr>
          <p:cNvSpPr/>
          <p:nvPr/>
        </p:nvSpPr>
        <p:spPr>
          <a:xfrm>
            <a:off x="1503184" y="296157"/>
            <a:ext cx="9185631" cy="923330"/>
          </a:xfrm>
          <a:prstGeom prst="rect">
            <a:avLst/>
          </a:prstGeom>
        </p:spPr>
        <p:txBody>
          <a:bodyPr wrap="square">
            <a:spAutoFit/>
          </a:bodyPr>
          <a:lstStyle/>
          <a:p>
            <a:r>
              <a:rPr lang="en-US" sz="5400" dirty="0">
                <a:latin typeface="+mj-lt"/>
              </a:rPr>
              <a:t>Raster Scans and Considerations</a:t>
            </a:r>
          </a:p>
        </p:txBody>
      </p:sp>
    </p:spTree>
    <p:extLst>
      <p:ext uri="{BB962C8B-B14F-4D97-AF65-F5344CB8AC3E}">
        <p14:creationId xmlns:p14="http://schemas.microsoft.com/office/powerpoint/2010/main" val="15257014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35</a:t>
            </a:fld>
            <a:endParaRPr lang="en-US" dirty="0"/>
          </a:p>
        </p:txBody>
      </p:sp>
      <p:sp>
        <p:nvSpPr>
          <p:cNvPr id="6" name="Rectangle 5">
            <a:extLst>
              <a:ext uri="{FF2B5EF4-FFF2-40B4-BE49-F238E27FC236}">
                <a16:creationId xmlns:a16="http://schemas.microsoft.com/office/drawing/2014/main" id="{B830C2CF-6980-4A50-A3DB-4B64EEACEBD7}"/>
              </a:ext>
            </a:extLst>
          </p:cNvPr>
          <p:cNvSpPr/>
          <p:nvPr/>
        </p:nvSpPr>
        <p:spPr>
          <a:xfrm>
            <a:off x="855435" y="1215295"/>
            <a:ext cx="2378444" cy="461665"/>
          </a:xfrm>
          <a:prstGeom prst="rect">
            <a:avLst/>
          </a:prstGeom>
        </p:spPr>
        <p:txBody>
          <a:bodyPr wrap="square">
            <a:spAutoFit/>
          </a:bodyPr>
          <a:lstStyle/>
          <a:p>
            <a:r>
              <a:rPr lang="en-US" sz="2400" b="1" dirty="0"/>
              <a:t>Lunar Observing</a:t>
            </a:r>
            <a:endParaRPr lang="en-US" sz="1600" dirty="0"/>
          </a:p>
        </p:txBody>
      </p:sp>
      <p:sp>
        <p:nvSpPr>
          <p:cNvPr id="10" name="TextBox 9">
            <a:extLst>
              <a:ext uri="{FF2B5EF4-FFF2-40B4-BE49-F238E27FC236}">
                <a16:creationId xmlns:a16="http://schemas.microsoft.com/office/drawing/2014/main" id="{11965029-7E24-4AC2-B55F-F91A65CBA068}"/>
              </a:ext>
            </a:extLst>
          </p:cNvPr>
          <p:cNvSpPr txBox="1"/>
          <p:nvPr/>
        </p:nvSpPr>
        <p:spPr>
          <a:xfrm>
            <a:off x="855435" y="1676960"/>
            <a:ext cx="11031765" cy="2716578"/>
          </a:xfrm>
          <a:prstGeom prst="rect">
            <a:avLst/>
          </a:prstGeom>
          <a:noFill/>
        </p:spPr>
        <p:txBody>
          <a:bodyPr wrap="square">
            <a:spAutoFit/>
          </a:bodyPr>
          <a:lstStyle/>
          <a:p>
            <a:pPr>
              <a:lnSpc>
                <a:spcPct val="107000"/>
              </a:lnSpc>
            </a:pPr>
            <a:r>
              <a:rPr lang="en-US" sz="1400" dirty="0">
                <a:effectLst/>
                <a:ea typeface="Yu Mincho" panose="02020400000000000000" pitchFamily="18" charset="-128"/>
                <a:cs typeface="Times New Roman" panose="02020603050405020304" pitchFamily="18" charset="0"/>
              </a:rPr>
              <a:t>In 1946, Dicke and Beriner studied the thermal radio emission of the moon with at 1.25cm wavelength. The thermal radiation from the moon at this wavelength varied during a lunar cycle in a roughly sinusoidal fashion by about 40 Kelvin. The maximum of radio radiation was found about 3.5 days after the maximum of the surface temperature at full moon. At radio wavelengths the sun's reflected radiation is extremely small compared to the thermal blackbody emission. The infrared temperature is symmetrical with respect to full moon, reaching a maximum at full moon and a minimum at new moon. The microwave temperatures, on the other hand, exhibit not only a phase lag of several days, but definite asymmetry with respect to the maximum temperature.  </a:t>
            </a:r>
          </a:p>
          <a:p>
            <a:pPr marL="171450" indent="-171450">
              <a:lnSpc>
                <a:spcPct val="107000"/>
              </a:lnSpc>
              <a:buFont typeface="Arial" panose="020B0604020202020204" pitchFamily="34" charset="0"/>
              <a:buChar char="•"/>
            </a:pPr>
            <a:r>
              <a:rPr lang="en-US" sz="1000" dirty="0">
                <a:effectLst/>
                <a:ea typeface="Yu Mincho" panose="02020400000000000000" pitchFamily="18" charset="-128"/>
                <a:cs typeface="Times New Roman" panose="02020603050405020304" pitchFamily="18" charset="0"/>
              </a:rPr>
              <a:t>See a 2002 available internet paper by Christian Monstein titled “</a:t>
            </a:r>
            <a:r>
              <a:rPr lang="en-US" sz="1000" dirty="0"/>
              <a:t>The Moon's Temperature at λ=2.77cm.”</a:t>
            </a:r>
          </a:p>
          <a:p>
            <a:pPr marL="171450" marR="0" indent="-171450">
              <a:lnSpc>
                <a:spcPct val="107000"/>
              </a:lnSpc>
              <a:spcBef>
                <a:spcPts val="0"/>
              </a:spcBef>
              <a:spcAft>
                <a:spcPts val="0"/>
              </a:spcAft>
              <a:buFont typeface="Arial" panose="020B0604020202020204" pitchFamily="34" charset="0"/>
              <a:buChar char="•"/>
            </a:pPr>
            <a:r>
              <a:rPr lang="en-US" sz="1000" dirty="0">
                <a:effectLst/>
                <a:ea typeface="Yu Mincho" panose="02020400000000000000" pitchFamily="18" charset="-128"/>
                <a:cs typeface="Times New Roman" panose="02020603050405020304" pitchFamily="18" charset="0"/>
              </a:rPr>
              <a:t>See a 2003 available internet paper by Marina Battaglia titled “Moon disc temperature as a function of phase a 1700 MHz.”</a:t>
            </a:r>
          </a:p>
          <a:p>
            <a:pPr marL="0" marR="0">
              <a:lnSpc>
                <a:spcPct val="107000"/>
              </a:lnSpc>
              <a:spcBef>
                <a:spcPts val="0"/>
              </a:spcBef>
              <a:spcAft>
                <a:spcPts val="0"/>
              </a:spcAft>
            </a:pPr>
            <a:endParaRPr lang="en-US" sz="1400" dirty="0">
              <a:effectLst/>
              <a:ea typeface="Yu Mincho" panose="02020400000000000000" pitchFamily="18" charset="-128"/>
              <a:cs typeface="Times New Roman" panose="02020603050405020304" pitchFamily="18" charset="0"/>
            </a:endParaRPr>
          </a:p>
          <a:p>
            <a:pPr marL="285750" marR="0" indent="-285750">
              <a:lnSpc>
                <a:spcPct val="107000"/>
              </a:lnSpc>
              <a:spcBef>
                <a:spcPts val="0"/>
              </a:spcBef>
              <a:spcAft>
                <a:spcPts val="0"/>
              </a:spcAft>
              <a:buFont typeface="Wingdings" panose="05000000000000000000" pitchFamily="2" charset="2"/>
              <a:buChar char="Ø"/>
            </a:pPr>
            <a:r>
              <a:rPr lang="en-US" sz="1400" dirty="0">
                <a:ea typeface="Yu Mincho" panose="02020400000000000000" pitchFamily="18" charset="-128"/>
                <a:cs typeface="Times New Roman" panose="02020603050405020304" pitchFamily="18" charset="0"/>
              </a:rPr>
              <a:t>Monstein’s </a:t>
            </a:r>
            <a:r>
              <a:rPr lang="en-US" sz="1400" dirty="0">
                <a:effectLst/>
                <a:ea typeface="Yu Mincho" panose="02020400000000000000" pitchFamily="18" charset="-128"/>
                <a:cs typeface="Times New Roman" panose="02020603050405020304" pitchFamily="18" charset="0"/>
              </a:rPr>
              <a:t>measurements over two complete cycles measured a mean temperature of T</a:t>
            </a:r>
            <a:r>
              <a:rPr lang="en-US" sz="1200" dirty="0">
                <a:effectLst/>
                <a:ea typeface="Yu Mincho" panose="02020400000000000000" pitchFamily="18" charset="-128"/>
                <a:cs typeface="Times New Roman" panose="02020603050405020304" pitchFamily="18" charset="0"/>
              </a:rPr>
              <a:t>mean</a:t>
            </a:r>
            <a:r>
              <a:rPr lang="en-US" sz="1400" dirty="0">
                <a:effectLst/>
                <a:ea typeface="Yu Mincho" panose="02020400000000000000" pitchFamily="18" charset="-128"/>
                <a:cs typeface="Times New Roman" panose="02020603050405020304" pitchFamily="18" charset="0"/>
              </a:rPr>
              <a:t>=213 Kelvin. The minimum was about T</a:t>
            </a:r>
            <a:r>
              <a:rPr lang="en-US" sz="1200" dirty="0">
                <a:effectLst/>
                <a:ea typeface="Yu Mincho" panose="02020400000000000000" pitchFamily="18" charset="-128"/>
                <a:cs typeface="Times New Roman" panose="02020603050405020304" pitchFamily="18" charset="0"/>
              </a:rPr>
              <a:t>min</a:t>
            </a:r>
            <a:r>
              <a:rPr lang="en-US" sz="1400" dirty="0">
                <a:effectLst/>
                <a:ea typeface="Yu Mincho" panose="02020400000000000000" pitchFamily="18" charset="-128"/>
                <a:cs typeface="Times New Roman" panose="02020603050405020304" pitchFamily="18" charset="0"/>
              </a:rPr>
              <a:t>=192 Kelvin about 2 ½  days prior to full moon while the maximum at 236 Kelvin was about 5 days after full moon. </a:t>
            </a:r>
          </a:p>
          <a:p>
            <a:pPr marL="285750" marR="0" indent="-285750">
              <a:lnSpc>
                <a:spcPct val="107000"/>
              </a:lnSpc>
              <a:spcBef>
                <a:spcPts val="0"/>
              </a:spcBef>
              <a:spcAft>
                <a:spcPts val="0"/>
              </a:spcAft>
              <a:buFont typeface="Wingdings" panose="05000000000000000000" pitchFamily="2" charset="2"/>
              <a:buChar char="Ø"/>
            </a:pPr>
            <a:r>
              <a:rPr lang="en-US" sz="1400" dirty="0">
                <a:effectLst/>
                <a:ea typeface="Yu Mincho" panose="02020400000000000000" pitchFamily="18" charset="-128"/>
                <a:cs typeface="Times New Roman" panose="02020603050405020304" pitchFamily="18" charset="0"/>
              </a:rPr>
              <a:t>Battaglia’s daily measurements over one lunar cycle are shown in the chart:</a:t>
            </a:r>
          </a:p>
        </p:txBody>
      </p:sp>
      <p:sp>
        <p:nvSpPr>
          <p:cNvPr id="7" name="Rectangle 6">
            <a:extLst>
              <a:ext uri="{FF2B5EF4-FFF2-40B4-BE49-F238E27FC236}">
                <a16:creationId xmlns:a16="http://schemas.microsoft.com/office/drawing/2014/main" id="{99401FC7-6979-4351-B93F-5B53D4E4B61A}"/>
              </a:ext>
            </a:extLst>
          </p:cNvPr>
          <p:cNvSpPr/>
          <p:nvPr/>
        </p:nvSpPr>
        <p:spPr>
          <a:xfrm>
            <a:off x="1426441" y="243956"/>
            <a:ext cx="9202409" cy="923330"/>
          </a:xfrm>
          <a:prstGeom prst="rect">
            <a:avLst/>
          </a:prstGeom>
        </p:spPr>
        <p:txBody>
          <a:bodyPr wrap="square">
            <a:spAutoFit/>
          </a:bodyPr>
          <a:lstStyle/>
          <a:p>
            <a:r>
              <a:rPr lang="en-US" sz="5400" dirty="0">
                <a:latin typeface="+mj-lt"/>
              </a:rPr>
              <a:t>Raster Scans and Considerations</a:t>
            </a:r>
          </a:p>
        </p:txBody>
      </p:sp>
      <p:pic>
        <p:nvPicPr>
          <p:cNvPr id="9" name="Picture 8">
            <a:extLst>
              <a:ext uri="{FF2B5EF4-FFF2-40B4-BE49-F238E27FC236}">
                <a16:creationId xmlns:a16="http://schemas.microsoft.com/office/drawing/2014/main" id="{E03A141A-490D-46AB-A709-F2CC8B502D92}"/>
              </a:ext>
            </a:extLst>
          </p:cNvPr>
          <p:cNvPicPr>
            <a:picLocks noChangeAspect="1"/>
          </p:cNvPicPr>
          <p:nvPr/>
        </p:nvPicPr>
        <p:blipFill>
          <a:blip r:embed="rId3"/>
          <a:stretch>
            <a:fillRect/>
          </a:stretch>
        </p:blipFill>
        <p:spPr>
          <a:xfrm>
            <a:off x="7017848" y="4147218"/>
            <a:ext cx="3375932" cy="2136136"/>
          </a:xfrm>
          <a:prstGeom prst="rect">
            <a:avLst/>
          </a:prstGeom>
        </p:spPr>
      </p:pic>
    </p:spTree>
    <p:extLst>
      <p:ext uri="{BB962C8B-B14F-4D97-AF65-F5344CB8AC3E}">
        <p14:creationId xmlns:p14="http://schemas.microsoft.com/office/powerpoint/2010/main" val="26306190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36</a:t>
            </a:fld>
            <a:endParaRPr lang="en-US" dirty="0"/>
          </a:p>
        </p:txBody>
      </p:sp>
      <p:sp>
        <p:nvSpPr>
          <p:cNvPr id="9" name="Rectangle 5">
            <a:extLst>
              <a:ext uri="{FF2B5EF4-FFF2-40B4-BE49-F238E27FC236}">
                <a16:creationId xmlns:a16="http://schemas.microsoft.com/office/drawing/2014/main" id="{F8ED4960-5E9A-472E-92D6-6E0D2923AC8A}"/>
              </a:ext>
            </a:extLst>
          </p:cNvPr>
          <p:cNvSpPr>
            <a:spLocks noChangeArrowheads="1"/>
          </p:cNvSpPr>
          <p:nvPr/>
        </p:nvSpPr>
        <p:spPr bwMode="auto">
          <a:xfrm>
            <a:off x="1682733" y="4756362"/>
            <a:ext cx="9298456"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kumimoji="0" lang="en-US" altLang="en-US" sz="1400" i="0" u="none" strike="noStrike" cap="none" normalizeH="0" baseline="0" dirty="0">
                <a:ln>
                  <a:noFill/>
                </a:ln>
                <a:solidFill>
                  <a:schemeClr val="tx1"/>
                </a:solidFill>
                <a:effectLst/>
                <a:ea typeface="Times New Roman" panose="02020603050405020304" pitchFamily="18" charset="0"/>
              </a:rPr>
              <a:t>Brightness temperature </a:t>
            </a:r>
            <a:r>
              <a:rPr kumimoji="0" lang="en-US" altLang="en-US" sz="1400" b="0" i="0" u="none" strike="noStrike" cap="none" normalizeH="0" baseline="0" dirty="0">
                <a:ln>
                  <a:noFill/>
                </a:ln>
                <a:solidFill>
                  <a:schemeClr val="tx1"/>
                </a:solidFill>
                <a:effectLst/>
                <a:ea typeface="Times New Roman" panose="02020603050405020304" pitchFamily="18" charset="0"/>
              </a:rPr>
              <a:t>is the temperature at which a black body in thermal equilibrium with its surroundings would have to be in order to duplicate the observed intensity of a grey body object at a frequency. </a:t>
            </a:r>
          </a:p>
          <a:p>
            <a:pPr eaLnBrk="0" fontAlgn="base" hangingPunct="0">
              <a:spcBef>
                <a:spcPct val="0"/>
              </a:spcBef>
              <a:spcAft>
                <a:spcPct val="0"/>
              </a:spcAft>
            </a:pPr>
            <a:endParaRPr lang="en-US" sz="1400" b="0" i="0" dirty="0">
              <a:solidFill>
                <a:srgbClr val="000000"/>
              </a:solidFill>
              <a:effectLst/>
            </a:endParaRPr>
          </a:p>
          <a:p>
            <a:pPr eaLnBrk="0" fontAlgn="base" hangingPunct="0">
              <a:spcBef>
                <a:spcPct val="0"/>
              </a:spcBef>
              <a:spcAft>
                <a:spcPct val="0"/>
              </a:spcAft>
            </a:pPr>
            <a:r>
              <a:rPr lang="en-US" sz="1400" b="0" i="0" dirty="0">
                <a:solidFill>
                  <a:srgbClr val="000000"/>
                </a:solidFill>
                <a:effectLst/>
              </a:rPr>
              <a:t>Also consider that a large beamwidth (BW) will only have a little bit of the moon in it.  If the beam is pointed at cold sky at 3K, and the Moon is about 200K at the observation frequency, then that 200K is divided by the fraction of the beamwidth area it occupies.  </a:t>
            </a:r>
            <a:r>
              <a:rPr lang="en-US" sz="1400" dirty="0">
                <a:solidFill>
                  <a:srgbClr val="000000"/>
                </a:solidFill>
              </a:rPr>
              <a:t>F</a:t>
            </a:r>
            <a:r>
              <a:rPr lang="en-US" sz="1400" b="0" i="0" dirty="0">
                <a:solidFill>
                  <a:srgbClr val="000000"/>
                </a:solidFill>
                <a:effectLst/>
              </a:rPr>
              <a:t>or example, if </a:t>
            </a:r>
            <a:r>
              <a:rPr lang="en-US" sz="1400" dirty="0">
                <a:solidFill>
                  <a:srgbClr val="000000"/>
                </a:solidFill>
              </a:rPr>
              <a:t>the Moon occupied 1/24 of the beamwidth area, you roughly </a:t>
            </a:r>
            <a:r>
              <a:rPr lang="en-US" sz="1400" b="0" i="0" dirty="0">
                <a:solidFill>
                  <a:srgbClr val="000000"/>
                </a:solidFill>
                <a:effectLst/>
              </a:rPr>
              <a:t>have 3K cold sky plus 1/24 * 200K, or an additional 8K of Moon noise. Be aware of this to detect that change. </a:t>
            </a:r>
            <a:endParaRPr kumimoji="0" lang="en-US" altLang="en-US" sz="1400" b="0" i="0" u="none" strike="noStrike" cap="none" normalizeH="0" baseline="0" dirty="0">
              <a:ln>
                <a:noFill/>
              </a:ln>
              <a:solidFill>
                <a:schemeClr val="tx1"/>
              </a:solidFill>
              <a:effectLst/>
            </a:endParaRPr>
          </a:p>
        </p:txBody>
      </p:sp>
      <p:sp>
        <p:nvSpPr>
          <p:cNvPr id="12" name="TextBox 11">
            <a:extLst>
              <a:ext uri="{FF2B5EF4-FFF2-40B4-BE49-F238E27FC236}">
                <a16:creationId xmlns:a16="http://schemas.microsoft.com/office/drawing/2014/main" id="{99FC0918-3748-4AC6-BEE6-EFD1F1E6D353}"/>
              </a:ext>
            </a:extLst>
          </p:cNvPr>
          <p:cNvSpPr txBox="1"/>
          <p:nvPr/>
        </p:nvSpPr>
        <p:spPr>
          <a:xfrm>
            <a:off x="822121" y="1051630"/>
            <a:ext cx="1526796" cy="369332"/>
          </a:xfrm>
          <a:prstGeom prst="rect">
            <a:avLst/>
          </a:prstGeom>
          <a:noFill/>
        </p:spPr>
        <p:txBody>
          <a:bodyPr wrap="square">
            <a:spAutoFit/>
          </a:bodyPr>
          <a:lstStyle/>
          <a:p>
            <a:r>
              <a:rPr lang="en-US" sz="1800" b="1" dirty="0"/>
              <a:t>The Moon</a:t>
            </a:r>
          </a:p>
        </p:txBody>
      </p:sp>
      <p:sp>
        <p:nvSpPr>
          <p:cNvPr id="10" name="TextBox 9">
            <a:extLst>
              <a:ext uri="{FF2B5EF4-FFF2-40B4-BE49-F238E27FC236}">
                <a16:creationId xmlns:a16="http://schemas.microsoft.com/office/drawing/2014/main" id="{18F285BC-9782-44F7-B5E6-164853DAC1BB}"/>
              </a:ext>
            </a:extLst>
          </p:cNvPr>
          <p:cNvSpPr txBox="1"/>
          <p:nvPr/>
        </p:nvSpPr>
        <p:spPr>
          <a:xfrm>
            <a:off x="822121" y="1386967"/>
            <a:ext cx="8334720" cy="830997"/>
          </a:xfrm>
          <a:prstGeom prst="rect">
            <a:avLst/>
          </a:prstGeom>
          <a:noFill/>
        </p:spPr>
        <p:txBody>
          <a:bodyPr wrap="square">
            <a:spAutoFit/>
          </a:bodyPr>
          <a:lstStyle/>
          <a:p>
            <a:r>
              <a:rPr lang="en-US" sz="1600" dirty="0"/>
              <a:t>Skynet_58334_moon_map_Dec_HR_35537_36551.A.cal_XX1_img</a:t>
            </a:r>
          </a:p>
          <a:p>
            <a:r>
              <a:rPr lang="en-US" sz="1600" dirty="0"/>
              <a:t>The Moon apparent diameter is 1/2 degree.   Compare this to the FOV below.</a:t>
            </a:r>
          </a:p>
          <a:p>
            <a:r>
              <a:rPr lang="en-US" sz="1600" dirty="0"/>
              <a:t>Can a temperature vs. phase plot be constructed with 20m observational data?</a:t>
            </a:r>
          </a:p>
        </p:txBody>
      </p:sp>
      <p:pic>
        <p:nvPicPr>
          <p:cNvPr id="13" name="Picture 12" descr="Chart&#10;&#10;Description automatically generated">
            <a:extLst>
              <a:ext uri="{FF2B5EF4-FFF2-40B4-BE49-F238E27FC236}">
                <a16:creationId xmlns:a16="http://schemas.microsoft.com/office/drawing/2014/main" id="{3F9D2E32-136A-48CE-9FD1-25E69C9FDA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4885" y="2301780"/>
            <a:ext cx="3119568" cy="2339676"/>
          </a:xfrm>
          <a:prstGeom prst="rect">
            <a:avLst/>
          </a:prstGeom>
        </p:spPr>
      </p:pic>
      <p:pic>
        <p:nvPicPr>
          <p:cNvPr id="6" name="Picture 5" descr="Chart, line chart&#10;&#10;Description automatically generated">
            <a:extLst>
              <a:ext uri="{FF2B5EF4-FFF2-40B4-BE49-F238E27FC236}">
                <a16:creationId xmlns:a16="http://schemas.microsoft.com/office/drawing/2014/main" id="{23D7B6DB-38A2-4300-A75F-BEF9F0B8AD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6499" y="2365989"/>
            <a:ext cx="2596819" cy="2126022"/>
          </a:xfrm>
          <a:prstGeom prst="rect">
            <a:avLst/>
          </a:prstGeom>
        </p:spPr>
      </p:pic>
      <p:sp>
        <p:nvSpPr>
          <p:cNvPr id="8" name="TextBox 7">
            <a:extLst>
              <a:ext uri="{FF2B5EF4-FFF2-40B4-BE49-F238E27FC236}">
                <a16:creationId xmlns:a16="http://schemas.microsoft.com/office/drawing/2014/main" id="{B451B49F-6775-4621-960E-27BFFB9DE197}"/>
              </a:ext>
            </a:extLst>
          </p:cNvPr>
          <p:cNvSpPr txBox="1"/>
          <p:nvPr/>
        </p:nvSpPr>
        <p:spPr>
          <a:xfrm>
            <a:off x="7483037" y="2537293"/>
            <a:ext cx="3275256" cy="1203919"/>
          </a:xfrm>
          <a:prstGeom prst="rect">
            <a:avLst/>
          </a:prstGeom>
          <a:noFill/>
          <a:ln>
            <a:solidFill>
              <a:schemeClr val="tx1"/>
            </a:solidFill>
          </a:ln>
        </p:spPr>
        <p:txBody>
          <a:bodyPr wrap="none" rtlCol="0">
            <a:spAutoFit/>
          </a:bodyPr>
          <a:lstStyle/>
          <a:p>
            <a:r>
              <a:rPr lang="en-US" sz="800" b="1" dirty="0"/>
              <a:t>Excerpted Data for this Observation</a:t>
            </a:r>
          </a:p>
          <a:p>
            <a:pPr marL="0" marR="0">
              <a:lnSpc>
                <a:spcPct val="107000"/>
              </a:lnSpc>
              <a:spcBef>
                <a:spcPts val="0"/>
              </a:spcBef>
              <a:spcAft>
                <a:spcPts val="0"/>
              </a:spcAft>
            </a:pPr>
            <a:r>
              <a:rPr lang="en-US" sz="800" dirty="0">
                <a:effectLst/>
                <a:latin typeface="Calibri" panose="020F0502020204030204" pitchFamily="34" charset="0"/>
                <a:ea typeface="Yu Mincho" panose="02020400000000000000" pitchFamily="18" charset="-128"/>
                <a:cs typeface="Times New Roman" panose="02020603050405020304" pitchFamily="18" charset="0"/>
              </a:rPr>
              <a:t>XX1             YY1              XX2             YY2            Cal   Sweeps</a:t>
            </a:r>
          </a:p>
          <a:p>
            <a:pPr marL="0" marR="0">
              <a:lnSpc>
                <a:spcPct val="107000"/>
              </a:lnSpc>
              <a:spcBef>
                <a:spcPts val="0"/>
              </a:spcBef>
              <a:spcAft>
                <a:spcPts val="0"/>
              </a:spcAft>
            </a:pPr>
            <a:r>
              <a:rPr lang="en-US" sz="800" dirty="0">
                <a:effectLst/>
                <a:latin typeface="Calibri" panose="020F0502020204030204" pitchFamily="34" charset="0"/>
                <a:ea typeface="Yu Mincho" panose="02020400000000000000" pitchFamily="18" charset="-128"/>
                <a:cs typeface="Times New Roman" panose="02020603050405020304" pitchFamily="18" charset="0"/>
              </a:rPr>
              <a:t>264.6692   141.9755   247.0634   163.4958   1    0  0   ---calibration</a:t>
            </a:r>
          </a:p>
          <a:p>
            <a:pPr marL="0" marR="0">
              <a:lnSpc>
                <a:spcPct val="107000"/>
              </a:lnSpc>
              <a:spcBef>
                <a:spcPts val="0"/>
              </a:spcBef>
              <a:spcAft>
                <a:spcPts val="0"/>
              </a:spcAft>
            </a:pPr>
            <a:r>
              <a:rPr lang="en-US" sz="800" dirty="0">
                <a:effectLst/>
                <a:latin typeface="Calibri" panose="020F0502020204030204" pitchFamily="34" charset="0"/>
                <a:ea typeface="Yu Mincho" panose="02020400000000000000" pitchFamily="18" charset="-128"/>
                <a:cs typeface="Times New Roman" panose="02020603050405020304" pitchFamily="18" charset="0"/>
              </a:rPr>
              <a:t>204.8215   112.5730   194.8296   126.3973   0    0  0  ----base</a:t>
            </a:r>
          </a:p>
          <a:p>
            <a:pPr marL="0" marR="0">
              <a:lnSpc>
                <a:spcPct val="107000"/>
              </a:lnSpc>
              <a:spcBef>
                <a:spcPts val="0"/>
              </a:spcBef>
              <a:spcAft>
                <a:spcPts val="0"/>
              </a:spcAft>
            </a:pPr>
            <a:r>
              <a:rPr lang="en-US" sz="800" dirty="0">
                <a:effectLst/>
                <a:latin typeface="Calibri" panose="020F0502020204030204" pitchFamily="34" charset="0"/>
                <a:ea typeface="Yu Mincho" panose="02020400000000000000" pitchFamily="18" charset="-128"/>
                <a:cs typeface="Times New Roman" panose="02020603050405020304" pitchFamily="18" charset="0"/>
              </a:rPr>
              <a:t>557.3941   312.3885   517.2385   345.0526   0   10  1  ---moon deflection</a:t>
            </a:r>
          </a:p>
          <a:p>
            <a:endParaRPr kumimoji="0" lang="en-US" altLang="en-US" sz="1000" b="0" i="0" u="none" strike="noStrike" cap="none" normalizeH="0" baseline="0" dirty="0">
              <a:ln>
                <a:noFill/>
              </a:ln>
              <a:solidFill>
                <a:schemeClr val="tx1"/>
              </a:solidFill>
              <a:effectLst/>
              <a:ea typeface="Times New Roman" panose="02020603050405020304" pitchFamily="18" charset="0"/>
              <a:cs typeface="Times New Roman" panose="02020603050405020304" pitchFamily="18" charset="0"/>
            </a:endParaRPr>
          </a:p>
          <a:p>
            <a:r>
              <a:rPr kumimoji="0" lang="en-US" altLang="en-US" sz="1000" b="0" i="0" u="none" strike="noStrike" cap="none" normalizeH="0" baseline="0" dirty="0">
                <a:ln>
                  <a:noFill/>
                </a:ln>
                <a:solidFill>
                  <a:schemeClr val="tx1"/>
                </a:solidFill>
                <a:effectLst/>
                <a:ea typeface="Times New Roman" panose="02020603050405020304" pitchFamily="18" charset="0"/>
                <a:cs typeface="Times New Roman" panose="02020603050405020304" pitchFamily="18" charset="0"/>
              </a:rPr>
              <a:t>NRAO Skynet Wiki Home: Operational Documents</a:t>
            </a:r>
          </a:p>
          <a:p>
            <a:r>
              <a:rPr kumimoji="0" lang="en-US" altLang="en-US" sz="1000" b="0" i="0" u="none" strike="noStrike" cap="none" normalizeH="0" baseline="0" dirty="0">
                <a:ln>
                  <a:noFill/>
                </a:ln>
                <a:solidFill>
                  <a:schemeClr val="tx1"/>
                </a:solidFill>
                <a:effectLst/>
                <a:ea typeface="Times New Roman" panose="02020603050405020304" pitchFamily="18" charset="0"/>
                <a:cs typeface="Times New Roman" panose="02020603050405020304" pitchFamily="18" charset="0"/>
                <a:hlinkClick r:id="rId5"/>
              </a:rPr>
              <a:t>https://safe.nrao.edu/wiki/bin/view/GB/Skynet/WebHome</a:t>
            </a:r>
            <a:endParaRPr lang="en-US" dirty="0"/>
          </a:p>
        </p:txBody>
      </p:sp>
      <p:sp>
        <p:nvSpPr>
          <p:cNvPr id="14" name="Rectangle 13">
            <a:extLst>
              <a:ext uri="{FF2B5EF4-FFF2-40B4-BE49-F238E27FC236}">
                <a16:creationId xmlns:a16="http://schemas.microsoft.com/office/drawing/2014/main" id="{22FE7268-9002-4AA4-A802-BF3AF30B32EE}"/>
              </a:ext>
            </a:extLst>
          </p:cNvPr>
          <p:cNvSpPr/>
          <p:nvPr/>
        </p:nvSpPr>
        <p:spPr>
          <a:xfrm>
            <a:off x="1369006" y="215635"/>
            <a:ext cx="9219187" cy="923330"/>
          </a:xfrm>
          <a:prstGeom prst="rect">
            <a:avLst/>
          </a:prstGeom>
        </p:spPr>
        <p:txBody>
          <a:bodyPr wrap="square">
            <a:spAutoFit/>
          </a:bodyPr>
          <a:lstStyle/>
          <a:p>
            <a:r>
              <a:rPr lang="en-US" sz="5400" dirty="0">
                <a:latin typeface="+mj-lt"/>
              </a:rPr>
              <a:t>Raster Scans and Considerations</a:t>
            </a:r>
          </a:p>
        </p:txBody>
      </p:sp>
    </p:spTree>
    <p:extLst>
      <p:ext uri="{BB962C8B-B14F-4D97-AF65-F5344CB8AC3E}">
        <p14:creationId xmlns:p14="http://schemas.microsoft.com/office/powerpoint/2010/main" val="27931376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37</a:t>
            </a:fld>
            <a:endParaRPr lang="en-US" dirty="0"/>
          </a:p>
        </p:txBody>
      </p:sp>
      <p:sp>
        <p:nvSpPr>
          <p:cNvPr id="6" name="Rectangle 5">
            <a:extLst>
              <a:ext uri="{FF2B5EF4-FFF2-40B4-BE49-F238E27FC236}">
                <a16:creationId xmlns:a16="http://schemas.microsoft.com/office/drawing/2014/main" id="{B830C2CF-6980-4A50-A3DB-4B64EEACEBD7}"/>
              </a:ext>
            </a:extLst>
          </p:cNvPr>
          <p:cNvSpPr/>
          <p:nvPr/>
        </p:nvSpPr>
        <p:spPr>
          <a:xfrm>
            <a:off x="1241192" y="984280"/>
            <a:ext cx="10481724" cy="5447645"/>
          </a:xfrm>
          <a:prstGeom prst="rect">
            <a:avLst/>
          </a:prstGeom>
        </p:spPr>
        <p:txBody>
          <a:bodyPr wrap="square">
            <a:spAutoFit/>
          </a:bodyPr>
          <a:lstStyle/>
          <a:p>
            <a:r>
              <a:rPr lang="en-US" sz="2400" b="1" dirty="0"/>
              <a:t>The Moon: 20m Temperature Calibration Example</a:t>
            </a:r>
          </a:p>
          <a:p>
            <a:r>
              <a:rPr lang="en-US" sz="1200" dirty="0"/>
              <a:t>For a source of known brightness temperature, the relationship between antenna temperature Ta, brightness temperature Tb, and aperture efficiency e is given by: </a:t>
            </a:r>
          </a:p>
          <a:p>
            <a:r>
              <a:rPr lang="en-US" sz="1200" dirty="0"/>
              <a:t>Ta = 0.36Tb e</a:t>
            </a:r>
          </a:p>
          <a:p>
            <a:r>
              <a:rPr lang="en-US" sz="1200" dirty="0"/>
              <a:t>Where the factor 0.36 accounts for the 21cm beam resolving the Moon.  Assumptions: The Moon is a disk of 30 arcmin in diameter and the 20m is gaussian in shape.</a:t>
            </a:r>
          </a:p>
          <a:p>
            <a:pPr marL="171450" indent="-171450">
              <a:buFont typeface="Arial" panose="020B0604020202020204" pitchFamily="34" charset="0"/>
              <a:buChar char="•"/>
            </a:pPr>
            <a:r>
              <a:rPr lang="en-US" sz="1200" dirty="0"/>
              <a:t>Dcal = Calibration deflection or height of the calibration above baseline (calibration is flagged by “1” in the last column of the 20m data files.</a:t>
            </a:r>
          </a:p>
          <a:p>
            <a:pPr marL="171450" indent="-171450">
              <a:buFont typeface="Arial" panose="020B0604020202020204" pitchFamily="34" charset="0"/>
              <a:buChar char="•"/>
            </a:pPr>
            <a:r>
              <a:rPr lang="en-US" sz="1200" dirty="0"/>
              <a:t>Dmoon = Moon deflection or height of maximum above baseline.</a:t>
            </a:r>
          </a:p>
          <a:p>
            <a:endParaRPr lang="en-US" sz="1200" dirty="0"/>
          </a:p>
          <a:p>
            <a:r>
              <a:rPr lang="en-US" sz="1200" u="sng" dirty="0"/>
              <a:t>The 20m website has the following notes</a:t>
            </a:r>
            <a:r>
              <a:rPr lang="en-US" sz="1200" dirty="0"/>
              <a:t>:</a:t>
            </a:r>
          </a:p>
          <a:p>
            <a:endParaRPr lang="en-US" sz="1200" dirty="0"/>
          </a:p>
          <a:p>
            <a:r>
              <a:rPr lang="en-US" sz="1200" dirty="0"/>
              <a:t>Take the known thermal temperature of the Moon = Tb = 200K</a:t>
            </a:r>
          </a:p>
          <a:p>
            <a:r>
              <a:rPr lang="en-US" sz="1200" dirty="0"/>
              <a:t>Ta = 0.36 Tb e (use e=0.6) = 43.2K</a:t>
            </a:r>
          </a:p>
          <a:p>
            <a:r>
              <a:rPr lang="en-US" sz="1200" dirty="0"/>
              <a:t>The Calibration temperature Tcal = Ta(Moon) * Dcal/Dmoon</a:t>
            </a:r>
          </a:p>
          <a:p>
            <a:endParaRPr lang="en-US" sz="1200" b="1" dirty="0"/>
          </a:p>
          <a:p>
            <a:r>
              <a:rPr lang="en-US" sz="1200" dirty="0"/>
              <a:t>Tsys = system temperature</a:t>
            </a:r>
          </a:p>
          <a:p>
            <a:r>
              <a:rPr lang="en-US" sz="1200" dirty="0"/>
              <a:t>The factor Ak = Ta(Moon)/Dmoon gives the conversion from units in the txt file to temperature in Kelvin.</a:t>
            </a:r>
          </a:p>
          <a:p>
            <a:r>
              <a:rPr lang="en-US" sz="1200" dirty="0"/>
              <a:t>If you use the value of the baseline Dbase, then</a:t>
            </a:r>
          </a:p>
          <a:p>
            <a:r>
              <a:rPr lang="en-US" sz="1200" dirty="0"/>
              <a:t>Tsys = Ak * Dbase</a:t>
            </a:r>
          </a:p>
          <a:p>
            <a:endParaRPr lang="en-US" sz="1200" dirty="0"/>
          </a:p>
          <a:p>
            <a:r>
              <a:rPr lang="en-US" sz="1200" dirty="0"/>
              <a:t>For observation Skynet_56661_Moon_7655_8140.txt</a:t>
            </a:r>
          </a:p>
          <a:p>
            <a:r>
              <a:rPr lang="en-US" sz="1200" dirty="0"/>
              <a:t>Dbase = 300  (</a:t>
            </a:r>
            <a:r>
              <a:rPr lang="en-US" sz="1200" u="sng" dirty="0"/>
              <a:t>My note</a:t>
            </a:r>
            <a:r>
              <a:rPr lang="en-US" sz="1200" dirty="0"/>
              <a:t>: 300 is the approximate low value in the data)                                                                     </a:t>
            </a:r>
            <a:endParaRPr lang="en-US" sz="1200" dirty="0">
              <a:solidFill>
                <a:srgbClr val="00B050"/>
              </a:solidFill>
            </a:endParaRPr>
          </a:p>
          <a:p>
            <a:r>
              <a:rPr lang="en-US" sz="1200" dirty="0"/>
              <a:t>Dcal = 348-300 = 48 (</a:t>
            </a:r>
            <a:r>
              <a:rPr lang="en-US" sz="1200" u="sng" dirty="0"/>
              <a:t>My note</a:t>
            </a:r>
            <a:r>
              <a:rPr lang="en-US" sz="1200" dirty="0"/>
              <a:t>: 348 is the approximate beginning and end values in the data)                                </a:t>
            </a:r>
            <a:endParaRPr lang="en-US" sz="1200" dirty="0">
              <a:solidFill>
                <a:srgbClr val="00B050"/>
              </a:solidFill>
            </a:endParaRPr>
          </a:p>
          <a:p>
            <a:r>
              <a:rPr lang="en-US" sz="1200" dirty="0"/>
              <a:t>Dmoon = 505-300 = 205 (</a:t>
            </a:r>
            <a:r>
              <a:rPr lang="en-US" sz="1200" u="sng" dirty="0"/>
              <a:t>My note</a:t>
            </a:r>
            <a:r>
              <a:rPr lang="en-US" sz="1200" dirty="0"/>
              <a:t>: 505 is the approximate high value in the data)                                                    </a:t>
            </a:r>
          </a:p>
          <a:p>
            <a:endParaRPr lang="en-US" sz="1200" dirty="0"/>
          </a:p>
          <a:p>
            <a:r>
              <a:rPr lang="en-US" sz="1200" dirty="0"/>
              <a:t>Thus</a:t>
            </a:r>
          </a:p>
          <a:p>
            <a:r>
              <a:rPr lang="en-US" sz="1200" dirty="0"/>
              <a:t>Ak = 43.2/205 = 0.211</a:t>
            </a:r>
            <a:endParaRPr lang="en-US" sz="1200" dirty="0">
              <a:solidFill>
                <a:srgbClr val="00B050"/>
              </a:solidFill>
            </a:endParaRPr>
          </a:p>
          <a:p>
            <a:r>
              <a:rPr lang="en-US" sz="1200" dirty="0"/>
              <a:t>Tsys = 300 * 0.211 = 63K</a:t>
            </a:r>
            <a:endParaRPr lang="en-US" sz="1200" dirty="0">
              <a:solidFill>
                <a:srgbClr val="00B050"/>
              </a:solidFill>
            </a:endParaRPr>
          </a:p>
          <a:p>
            <a:r>
              <a:rPr lang="en-US" sz="1200" dirty="0"/>
              <a:t>Tcal = 43.2 * 48/205 = 10.1K</a:t>
            </a:r>
            <a:endParaRPr lang="en-US" sz="1200" dirty="0">
              <a:solidFill>
                <a:srgbClr val="00B050"/>
              </a:solidFill>
            </a:endParaRPr>
          </a:p>
        </p:txBody>
      </p:sp>
      <p:pic>
        <p:nvPicPr>
          <p:cNvPr id="9" name="Picture 8" descr="Chart, diagram, surface chart&#10;&#10;Description automatically generated">
            <a:extLst>
              <a:ext uri="{FF2B5EF4-FFF2-40B4-BE49-F238E27FC236}">
                <a16:creationId xmlns:a16="http://schemas.microsoft.com/office/drawing/2014/main" id="{064AE93B-DEEF-4360-A518-5640C7E8E5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2431" y="3641949"/>
            <a:ext cx="3675271" cy="2290524"/>
          </a:xfrm>
          <a:prstGeom prst="rect">
            <a:avLst/>
          </a:prstGeom>
        </p:spPr>
      </p:pic>
      <p:sp>
        <p:nvSpPr>
          <p:cNvPr id="8" name="Rectangle 7">
            <a:extLst>
              <a:ext uri="{FF2B5EF4-FFF2-40B4-BE49-F238E27FC236}">
                <a16:creationId xmlns:a16="http://schemas.microsoft.com/office/drawing/2014/main" id="{54CDBB79-D8A1-4277-A6F0-9C91B7AC5626}"/>
              </a:ext>
            </a:extLst>
          </p:cNvPr>
          <p:cNvSpPr/>
          <p:nvPr/>
        </p:nvSpPr>
        <p:spPr>
          <a:xfrm>
            <a:off x="1409665" y="136525"/>
            <a:ext cx="9076574" cy="923330"/>
          </a:xfrm>
          <a:prstGeom prst="rect">
            <a:avLst/>
          </a:prstGeom>
        </p:spPr>
        <p:txBody>
          <a:bodyPr wrap="square">
            <a:spAutoFit/>
          </a:bodyPr>
          <a:lstStyle/>
          <a:p>
            <a:r>
              <a:rPr lang="en-US" sz="5400" dirty="0">
                <a:latin typeface="+mj-lt"/>
              </a:rPr>
              <a:t>Raster Scans and Considerations</a:t>
            </a:r>
          </a:p>
        </p:txBody>
      </p:sp>
    </p:spTree>
    <p:extLst>
      <p:ext uri="{BB962C8B-B14F-4D97-AF65-F5344CB8AC3E}">
        <p14:creationId xmlns:p14="http://schemas.microsoft.com/office/powerpoint/2010/main" val="28096175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11006356" y="6356350"/>
            <a:ext cx="347444" cy="365125"/>
          </a:xfrm>
        </p:spPr>
        <p:txBody>
          <a:bodyPr/>
          <a:lstStyle/>
          <a:p>
            <a:fld id="{CA8D75EB-B86C-434C-A07B-B887823EC4F8}" type="slidenum">
              <a:rPr lang="en-US" smtClean="0"/>
              <a:t>38</a:t>
            </a:fld>
            <a:endParaRPr lang="en-US" dirty="0"/>
          </a:p>
        </p:txBody>
      </p:sp>
      <p:sp>
        <p:nvSpPr>
          <p:cNvPr id="6" name="Rectangle 5">
            <a:extLst>
              <a:ext uri="{FF2B5EF4-FFF2-40B4-BE49-F238E27FC236}">
                <a16:creationId xmlns:a16="http://schemas.microsoft.com/office/drawing/2014/main" id="{B830C2CF-6980-4A50-A3DB-4B64EEACEBD7}"/>
              </a:ext>
            </a:extLst>
          </p:cNvPr>
          <p:cNvSpPr/>
          <p:nvPr/>
        </p:nvSpPr>
        <p:spPr>
          <a:xfrm>
            <a:off x="498978" y="1097751"/>
            <a:ext cx="10854821" cy="1938992"/>
          </a:xfrm>
          <a:prstGeom prst="rect">
            <a:avLst/>
          </a:prstGeom>
        </p:spPr>
        <p:txBody>
          <a:bodyPr wrap="square">
            <a:spAutoFit/>
          </a:bodyPr>
          <a:lstStyle/>
          <a:p>
            <a:r>
              <a:rPr lang="en-US" sz="2400" b="1" dirty="0"/>
              <a:t>The Moon</a:t>
            </a:r>
          </a:p>
          <a:p>
            <a:r>
              <a:rPr lang="en-US" sz="1600" dirty="0"/>
              <a:t>So, can a temperature vs. phase plot be constructed with 20m observational data?</a:t>
            </a:r>
          </a:p>
          <a:p>
            <a:endParaRPr lang="en-US" sz="1600" dirty="0"/>
          </a:p>
          <a:p>
            <a:r>
              <a:rPr lang="en-US" sz="1600" u="sng" dirty="0"/>
              <a:t>My Initial Effort</a:t>
            </a:r>
            <a:r>
              <a:rPr lang="en-US" sz="1600" dirty="0"/>
              <a:t>: </a:t>
            </a:r>
          </a:p>
          <a:p>
            <a:r>
              <a:rPr lang="en-US" sz="1600" dirty="0"/>
              <a:t>I could not find consistent data in the 20m archive of lunar observations.</a:t>
            </a:r>
          </a:p>
          <a:p>
            <a:r>
              <a:rPr lang="en-US" sz="1600" i="1" dirty="0"/>
              <a:t>My Assumption</a:t>
            </a:r>
            <a:r>
              <a:rPr lang="en-US" sz="1600" dirty="0"/>
              <a:t>: Each of the 2 frequency/polarization plots have their own temperatures. I did not average or add data together.</a:t>
            </a:r>
          </a:p>
          <a:p>
            <a:r>
              <a:rPr lang="en-US" sz="1600" i="1" dirty="0"/>
              <a:t>My Assumption</a:t>
            </a:r>
            <a:r>
              <a:rPr lang="en-US" sz="1600" dirty="0"/>
              <a:t>: There appears to be a variability between observations, unless a more rigid methodology is adopted.</a:t>
            </a:r>
          </a:p>
        </p:txBody>
      </p:sp>
      <p:sp>
        <p:nvSpPr>
          <p:cNvPr id="9" name="Rectangle 8">
            <a:extLst>
              <a:ext uri="{FF2B5EF4-FFF2-40B4-BE49-F238E27FC236}">
                <a16:creationId xmlns:a16="http://schemas.microsoft.com/office/drawing/2014/main" id="{327254FC-0BDF-4616-9281-878D8FE15E94}"/>
              </a:ext>
            </a:extLst>
          </p:cNvPr>
          <p:cNvSpPr/>
          <p:nvPr/>
        </p:nvSpPr>
        <p:spPr>
          <a:xfrm>
            <a:off x="1552277" y="193566"/>
            <a:ext cx="9277910" cy="923330"/>
          </a:xfrm>
          <a:prstGeom prst="rect">
            <a:avLst/>
          </a:prstGeom>
        </p:spPr>
        <p:txBody>
          <a:bodyPr wrap="square">
            <a:spAutoFit/>
          </a:bodyPr>
          <a:lstStyle/>
          <a:p>
            <a:r>
              <a:rPr lang="en-US" sz="5400" dirty="0">
                <a:latin typeface="+mj-lt"/>
              </a:rPr>
              <a:t>Raster Scans and Considerations</a:t>
            </a:r>
          </a:p>
        </p:txBody>
      </p:sp>
      <p:pic>
        <p:nvPicPr>
          <p:cNvPr id="11" name="Picture 10">
            <a:extLst>
              <a:ext uri="{FF2B5EF4-FFF2-40B4-BE49-F238E27FC236}">
                <a16:creationId xmlns:a16="http://schemas.microsoft.com/office/drawing/2014/main" id="{5BFF6519-E084-415C-AA63-A513F5C4179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285671" y="3092477"/>
            <a:ext cx="3720685" cy="2941678"/>
          </a:xfrm>
          <a:prstGeom prst="rect">
            <a:avLst/>
          </a:prstGeom>
          <a:noFill/>
          <a:ln>
            <a:noFill/>
          </a:ln>
        </p:spPr>
      </p:pic>
      <p:pic>
        <p:nvPicPr>
          <p:cNvPr id="12" name="Picture 11">
            <a:extLst>
              <a:ext uri="{FF2B5EF4-FFF2-40B4-BE49-F238E27FC236}">
                <a16:creationId xmlns:a16="http://schemas.microsoft.com/office/drawing/2014/main" id="{6A4A45CD-B5B6-487C-BC49-B5CF8091E395}"/>
              </a:ext>
            </a:extLst>
          </p:cNvPr>
          <p:cNvPicPr/>
          <p:nvPr/>
        </p:nvPicPr>
        <p:blipFill rotWithShape="1">
          <a:blip r:embed="rId4">
            <a:extLst>
              <a:ext uri="{28A0092B-C50C-407E-A947-70E740481C1C}">
                <a14:useLocalDpi xmlns:a14="http://schemas.microsoft.com/office/drawing/2010/main" val="0"/>
              </a:ext>
            </a:extLst>
          </a:blip>
          <a:srcRect l="43321" t="69091" r="41471" b="11977"/>
          <a:stretch/>
        </p:blipFill>
        <p:spPr bwMode="auto">
          <a:xfrm>
            <a:off x="5793748" y="4692025"/>
            <a:ext cx="1288774" cy="923329"/>
          </a:xfrm>
          <a:prstGeom prst="rect">
            <a:avLst/>
          </a:prstGeom>
          <a:noFill/>
          <a:ln>
            <a:solidFill>
              <a:schemeClr val="tx1"/>
            </a:solidFill>
          </a:ln>
        </p:spPr>
      </p:pic>
      <p:sp>
        <p:nvSpPr>
          <p:cNvPr id="13" name="Rectangle 12">
            <a:extLst>
              <a:ext uri="{FF2B5EF4-FFF2-40B4-BE49-F238E27FC236}">
                <a16:creationId xmlns:a16="http://schemas.microsoft.com/office/drawing/2014/main" id="{8B21846F-1A48-4C1C-A560-72039E43EBEE}"/>
              </a:ext>
            </a:extLst>
          </p:cNvPr>
          <p:cNvSpPr/>
          <p:nvPr/>
        </p:nvSpPr>
        <p:spPr>
          <a:xfrm>
            <a:off x="1633349" y="3491886"/>
            <a:ext cx="3661960" cy="2800767"/>
          </a:xfrm>
          <a:prstGeom prst="rect">
            <a:avLst/>
          </a:prstGeom>
          <a:ln>
            <a:solidFill>
              <a:schemeClr val="bg1"/>
            </a:solidFill>
          </a:ln>
        </p:spPr>
        <p:txBody>
          <a:bodyPr wrap="square">
            <a:spAutoFit/>
          </a:bodyPr>
          <a:lstStyle/>
          <a:p>
            <a:r>
              <a:rPr lang="en-US" sz="1600" b="1" dirty="0"/>
              <a:t>Converting Data to Temperature </a:t>
            </a:r>
          </a:p>
          <a:p>
            <a:r>
              <a:rPr lang="en-US" sz="1600" dirty="0"/>
              <a:t>Put 20m ASCII data into Excel and convert the given left and right intensities (in counts) to Kelvins. For Kelvins: The intensities in the ASCII file are total intensities of the object and system intensities.  Subtract the system values for the left and right polarizations found in the corner of the 2D plot. Then use the following conversion factors that can be found in an Excel table on the website.</a:t>
            </a:r>
          </a:p>
        </p:txBody>
      </p:sp>
      <p:sp>
        <p:nvSpPr>
          <p:cNvPr id="10" name="TextBox 9">
            <a:extLst>
              <a:ext uri="{FF2B5EF4-FFF2-40B4-BE49-F238E27FC236}">
                <a16:creationId xmlns:a16="http://schemas.microsoft.com/office/drawing/2014/main" id="{8F810492-252C-4013-88FF-F2989C43C09D}"/>
              </a:ext>
            </a:extLst>
          </p:cNvPr>
          <p:cNvSpPr txBox="1"/>
          <p:nvPr/>
        </p:nvSpPr>
        <p:spPr>
          <a:xfrm>
            <a:off x="5729915" y="3614807"/>
            <a:ext cx="1236226" cy="1077218"/>
          </a:xfrm>
          <a:prstGeom prst="rect">
            <a:avLst/>
          </a:prstGeom>
          <a:noFill/>
        </p:spPr>
        <p:txBody>
          <a:bodyPr wrap="square">
            <a:spAutoFit/>
          </a:bodyPr>
          <a:lstStyle/>
          <a:p>
            <a:r>
              <a:rPr lang="en-US" sz="1600" dirty="0"/>
              <a:t>For Janskys: Use the following equation  </a:t>
            </a:r>
          </a:p>
        </p:txBody>
      </p:sp>
      <p:sp>
        <p:nvSpPr>
          <p:cNvPr id="14" name="TextBox 13">
            <a:extLst>
              <a:ext uri="{FF2B5EF4-FFF2-40B4-BE49-F238E27FC236}">
                <a16:creationId xmlns:a16="http://schemas.microsoft.com/office/drawing/2014/main" id="{714572FD-1A64-468F-B0B9-5647F739A8F6}"/>
              </a:ext>
            </a:extLst>
          </p:cNvPr>
          <p:cNvSpPr txBox="1"/>
          <p:nvPr/>
        </p:nvSpPr>
        <p:spPr>
          <a:xfrm>
            <a:off x="8421140" y="6176526"/>
            <a:ext cx="2137511" cy="400110"/>
          </a:xfrm>
          <a:prstGeom prst="rect">
            <a:avLst/>
          </a:prstGeom>
          <a:noFill/>
        </p:spPr>
        <p:txBody>
          <a:bodyPr wrap="square">
            <a:spAutoFit/>
          </a:bodyPr>
          <a:lstStyle/>
          <a:p>
            <a:r>
              <a:rPr lang="en-US" sz="1000" dirty="0"/>
              <a:t>Source: NRAO Using the 20m Radio Telescope: A Manual for Teachers.</a:t>
            </a:r>
          </a:p>
        </p:txBody>
      </p:sp>
    </p:spTree>
    <p:extLst>
      <p:ext uri="{BB962C8B-B14F-4D97-AF65-F5344CB8AC3E}">
        <p14:creationId xmlns:p14="http://schemas.microsoft.com/office/powerpoint/2010/main" val="35697634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9495" y="1319632"/>
            <a:ext cx="5940696" cy="1938992"/>
          </a:xfrm>
        </p:spPr>
        <p:txBody>
          <a:bodyPr>
            <a:noAutofit/>
          </a:bodyPr>
          <a:lstStyle/>
          <a:p>
            <a:pPr algn="l"/>
            <a:r>
              <a:rPr lang="en-US" b="1" dirty="0"/>
              <a:t>Planetary Observing</a:t>
            </a:r>
          </a:p>
          <a:p>
            <a:pPr algn="l">
              <a:lnSpc>
                <a:spcPct val="100000"/>
              </a:lnSpc>
              <a:spcBef>
                <a:spcPts val="0"/>
              </a:spcBef>
            </a:pPr>
            <a:endParaRPr lang="en-US" sz="800" dirty="0"/>
          </a:p>
          <a:p>
            <a:pPr marL="171450" indent="-171450" algn="l">
              <a:lnSpc>
                <a:spcPct val="100000"/>
              </a:lnSpc>
              <a:spcBef>
                <a:spcPts val="0"/>
              </a:spcBef>
              <a:buFont typeface="Arial" panose="020B0604020202020204" pitchFamily="34" charset="0"/>
              <a:buChar char="•"/>
            </a:pPr>
            <a:r>
              <a:rPr lang="en-US" sz="1200" dirty="0"/>
              <a:t>Even more challenging than the Moon, the beamwidth of the antenna is now considerably larger than a planet’s solid angle.</a:t>
            </a:r>
          </a:p>
          <a:p>
            <a:pPr marL="171450" indent="-171450" algn="l">
              <a:lnSpc>
                <a:spcPct val="100000"/>
              </a:lnSpc>
              <a:spcBef>
                <a:spcPts val="0"/>
              </a:spcBef>
              <a:buFont typeface="Arial" panose="020B0604020202020204" pitchFamily="34" charset="0"/>
              <a:buChar char="•"/>
            </a:pPr>
            <a:r>
              <a:rPr kumimoji="0" lang="en-US" altLang="en-US" sz="1200" b="0" i="0" u="none" strike="noStrike" cap="none" normalizeH="0" baseline="0" dirty="0">
                <a:ln>
                  <a:noFill/>
                </a:ln>
                <a:solidFill>
                  <a:schemeClr val="tx1"/>
                </a:solidFill>
                <a:effectLst/>
              </a:rPr>
              <a:t>Since planets are generally cold (700 K for Mercury down to 30 K  for Pluto). They are weak emitters. </a:t>
            </a:r>
            <a:endParaRPr lang="en-US" sz="1200" dirty="0"/>
          </a:p>
          <a:p>
            <a:pPr marL="171450" indent="-171450" algn="l">
              <a:lnSpc>
                <a:spcPct val="100000"/>
              </a:lnSpc>
              <a:spcBef>
                <a:spcPts val="0"/>
              </a:spcBef>
              <a:buFont typeface="Arial" panose="020B0604020202020204" pitchFamily="34" charset="0"/>
              <a:buChar char="•"/>
            </a:pPr>
            <a:r>
              <a:rPr lang="en-US" sz="1200" dirty="0"/>
              <a:t>If observed, the Kelvins of temperature increase, above Tsys, would be very small. </a:t>
            </a:r>
          </a:p>
          <a:p>
            <a:pPr marL="171450" indent="-171450" algn="l">
              <a:lnSpc>
                <a:spcPct val="100000"/>
              </a:lnSpc>
              <a:spcBef>
                <a:spcPts val="0"/>
              </a:spcBef>
              <a:buFont typeface="Arial" panose="020B0604020202020204" pitchFamily="34" charset="0"/>
              <a:buChar char="•"/>
            </a:pPr>
            <a:r>
              <a:rPr lang="en-US" sz="1200" dirty="0"/>
              <a:t>Jupiter observing is possible (especially with its synchrotron radiation), but I have yet to see a good observation for the other planets on the 20m.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4"/>
          <p:cNvSpPr>
            <a:spLocks noGrp="1"/>
          </p:cNvSpPr>
          <p:nvPr>
            <p:ph type="sldNum" sz="quarter" idx="12"/>
          </p:nvPr>
        </p:nvSpPr>
        <p:spPr/>
        <p:txBody>
          <a:bodyPr/>
          <a:lstStyle/>
          <a:p>
            <a:fld id="{CA8D75EB-B86C-434C-A07B-B887823EC4F8}" type="slidenum">
              <a:rPr lang="en-US" smtClean="0"/>
              <a:t>39</a:t>
            </a:fld>
            <a:endParaRPr lang="en-US" dirty="0"/>
          </a:p>
        </p:txBody>
      </p:sp>
      <p:sp>
        <p:nvSpPr>
          <p:cNvPr id="8" name="Rectangle 7">
            <a:extLst>
              <a:ext uri="{FF2B5EF4-FFF2-40B4-BE49-F238E27FC236}">
                <a16:creationId xmlns:a16="http://schemas.microsoft.com/office/drawing/2014/main" id="{40144296-C58B-4389-BD21-7814F02F178C}"/>
              </a:ext>
            </a:extLst>
          </p:cNvPr>
          <p:cNvSpPr/>
          <p:nvPr/>
        </p:nvSpPr>
        <p:spPr>
          <a:xfrm>
            <a:off x="1274885" y="214899"/>
            <a:ext cx="9135297" cy="923330"/>
          </a:xfrm>
          <a:prstGeom prst="rect">
            <a:avLst/>
          </a:prstGeom>
        </p:spPr>
        <p:txBody>
          <a:bodyPr wrap="square">
            <a:spAutoFit/>
          </a:bodyPr>
          <a:lstStyle/>
          <a:p>
            <a:r>
              <a:rPr lang="en-US" sz="5400" dirty="0">
                <a:latin typeface="+mj-lt"/>
              </a:rPr>
              <a:t>Raster Scans and Considerations</a:t>
            </a:r>
          </a:p>
        </p:txBody>
      </p:sp>
      <p:graphicFrame>
        <p:nvGraphicFramePr>
          <p:cNvPr id="15" name="Table 14">
            <a:extLst>
              <a:ext uri="{FF2B5EF4-FFF2-40B4-BE49-F238E27FC236}">
                <a16:creationId xmlns:a16="http://schemas.microsoft.com/office/drawing/2014/main" id="{37C253AF-5FB1-42BF-ABDF-6E22041101E1}"/>
              </a:ext>
            </a:extLst>
          </p:cNvPr>
          <p:cNvGraphicFramePr>
            <a:graphicFrameLocks noGrp="1"/>
          </p:cNvGraphicFramePr>
          <p:nvPr>
            <p:extLst>
              <p:ext uri="{D42A27DB-BD31-4B8C-83A1-F6EECF244321}">
                <p14:modId xmlns:p14="http://schemas.microsoft.com/office/powerpoint/2010/main" val="1965362140"/>
              </p:ext>
            </p:extLst>
          </p:nvPr>
        </p:nvGraphicFramePr>
        <p:xfrm>
          <a:off x="703385" y="3429000"/>
          <a:ext cx="3004396" cy="1950720"/>
        </p:xfrm>
        <a:graphic>
          <a:graphicData uri="http://schemas.openxmlformats.org/drawingml/2006/table">
            <a:tbl>
              <a:tblPr/>
              <a:tblGrid>
                <a:gridCol w="1380397">
                  <a:extLst>
                    <a:ext uri="{9D8B030D-6E8A-4147-A177-3AD203B41FA5}">
                      <a16:colId xmlns:a16="http://schemas.microsoft.com/office/drawing/2014/main" val="3217789675"/>
                    </a:ext>
                  </a:extLst>
                </a:gridCol>
                <a:gridCol w="1623999">
                  <a:extLst>
                    <a:ext uri="{9D8B030D-6E8A-4147-A177-3AD203B41FA5}">
                      <a16:colId xmlns:a16="http://schemas.microsoft.com/office/drawing/2014/main" val="1854564566"/>
                    </a:ext>
                  </a:extLst>
                </a:gridCol>
              </a:tblGrid>
              <a:tr h="182619">
                <a:tc>
                  <a:txBody>
                    <a:bodyPr/>
                    <a:lstStyle/>
                    <a:p>
                      <a:pPr algn="l"/>
                      <a:r>
                        <a:rPr lang="en-US" sz="1000" kern="1000" baseline="0" dirty="0"/>
                        <a:t>Object</a:t>
                      </a:r>
                    </a:p>
                  </a:txBody>
                  <a:tcPr anchor="ctr">
                    <a:lnL>
                      <a:noFill/>
                    </a:lnL>
                    <a:lnR>
                      <a:noFill/>
                    </a:lnR>
                    <a:lnT>
                      <a:noFill/>
                    </a:lnT>
                    <a:lnB>
                      <a:noFill/>
                    </a:lnB>
                  </a:tcPr>
                </a:tc>
                <a:tc>
                  <a:txBody>
                    <a:bodyPr/>
                    <a:lstStyle/>
                    <a:p>
                      <a:pPr algn="l"/>
                      <a:r>
                        <a:rPr lang="en-US" sz="1000" kern="1000" baseline="0" dirty="0"/>
                        <a:t>Angular diameter</a:t>
                      </a:r>
                    </a:p>
                  </a:txBody>
                  <a:tcPr anchor="ctr">
                    <a:lnL>
                      <a:noFill/>
                    </a:lnL>
                    <a:lnR>
                      <a:noFill/>
                    </a:lnR>
                    <a:lnT>
                      <a:noFill/>
                    </a:lnT>
                    <a:lnB>
                      <a:noFill/>
                    </a:lnB>
                  </a:tcPr>
                </a:tc>
                <a:extLst>
                  <a:ext uri="{0D108BD9-81ED-4DB2-BD59-A6C34878D82A}">
                    <a16:rowId xmlns:a16="http://schemas.microsoft.com/office/drawing/2014/main" val="1473536767"/>
                  </a:ext>
                </a:extLst>
              </a:tr>
              <a:tr h="182619">
                <a:tc>
                  <a:txBody>
                    <a:bodyPr/>
                    <a:lstStyle/>
                    <a:p>
                      <a:r>
                        <a:rPr lang="en-US" sz="1000" kern="1000" baseline="0" dirty="0"/>
                        <a:t>Andromeda Galaxy </a:t>
                      </a:r>
                    </a:p>
                  </a:txBody>
                  <a:tcPr anchor="ctr">
                    <a:lnL>
                      <a:noFill/>
                    </a:lnL>
                    <a:lnR>
                      <a:noFill/>
                    </a:lnR>
                    <a:lnT>
                      <a:noFill/>
                    </a:lnT>
                    <a:lnB>
                      <a:noFill/>
                    </a:lnB>
                  </a:tcPr>
                </a:tc>
                <a:tc>
                  <a:txBody>
                    <a:bodyPr/>
                    <a:lstStyle/>
                    <a:p>
                      <a:r>
                        <a:rPr lang="en-US" sz="1000" kern="1000" baseline="0" dirty="0"/>
                        <a:t>~ 3° × 1°</a:t>
                      </a:r>
                    </a:p>
                  </a:txBody>
                  <a:tcPr anchor="ctr">
                    <a:lnL>
                      <a:noFill/>
                    </a:lnL>
                    <a:lnR>
                      <a:noFill/>
                    </a:lnR>
                    <a:lnT>
                      <a:noFill/>
                    </a:lnT>
                    <a:lnB>
                      <a:noFill/>
                    </a:lnB>
                  </a:tcPr>
                </a:tc>
                <a:extLst>
                  <a:ext uri="{0D108BD9-81ED-4DB2-BD59-A6C34878D82A}">
                    <a16:rowId xmlns:a16="http://schemas.microsoft.com/office/drawing/2014/main" val="3549821174"/>
                  </a:ext>
                </a:extLst>
              </a:tr>
              <a:tr h="182619">
                <a:tc>
                  <a:txBody>
                    <a:bodyPr/>
                    <a:lstStyle/>
                    <a:p>
                      <a:r>
                        <a:rPr lang="en-US" sz="1000" kern="1000" baseline="0" dirty="0"/>
                        <a:t>Sun</a:t>
                      </a:r>
                    </a:p>
                  </a:txBody>
                  <a:tcPr anchor="ctr">
                    <a:lnL>
                      <a:noFill/>
                    </a:lnL>
                    <a:lnR>
                      <a:noFill/>
                    </a:lnR>
                    <a:lnT>
                      <a:noFill/>
                    </a:lnT>
                    <a:lnB>
                      <a:noFill/>
                    </a:lnB>
                  </a:tcPr>
                </a:tc>
                <a:tc>
                  <a:txBody>
                    <a:bodyPr/>
                    <a:lstStyle/>
                    <a:p>
                      <a:r>
                        <a:rPr lang="en-US" sz="1000" kern="1000" baseline="0" dirty="0"/>
                        <a:t>~ 31' - 32' (arcminutes)</a:t>
                      </a:r>
                    </a:p>
                  </a:txBody>
                  <a:tcPr anchor="ctr">
                    <a:lnL>
                      <a:noFill/>
                    </a:lnL>
                    <a:lnR>
                      <a:noFill/>
                    </a:lnR>
                    <a:lnT>
                      <a:noFill/>
                    </a:lnT>
                    <a:lnB>
                      <a:noFill/>
                    </a:lnB>
                  </a:tcPr>
                </a:tc>
                <a:extLst>
                  <a:ext uri="{0D108BD9-81ED-4DB2-BD59-A6C34878D82A}">
                    <a16:rowId xmlns:a16="http://schemas.microsoft.com/office/drawing/2014/main" val="3074425597"/>
                  </a:ext>
                </a:extLst>
              </a:tr>
              <a:tr h="182619">
                <a:tc>
                  <a:txBody>
                    <a:bodyPr/>
                    <a:lstStyle/>
                    <a:p>
                      <a:r>
                        <a:rPr lang="en-US" sz="1000" kern="1000" baseline="0" dirty="0"/>
                        <a:t>Moon</a:t>
                      </a:r>
                    </a:p>
                  </a:txBody>
                  <a:tcPr anchor="ctr">
                    <a:lnL>
                      <a:noFill/>
                    </a:lnL>
                    <a:lnR>
                      <a:noFill/>
                    </a:lnR>
                    <a:lnT>
                      <a:noFill/>
                    </a:lnT>
                    <a:lnB>
                      <a:noFill/>
                    </a:lnB>
                  </a:tcPr>
                </a:tc>
                <a:tc>
                  <a:txBody>
                    <a:bodyPr/>
                    <a:lstStyle/>
                    <a:p>
                      <a:r>
                        <a:rPr lang="en-US" sz="1000" kern="1000" baseline="0" dirty="0"/>
                        <a:t>~ 29' - 34' (arcminutes)</a:t>
                      </a:r>
                    </a:p>
                  </a:txBody>
                  <a:tcPr anchor="ctr">
                    <a:lnL>
                      <a:noFill/>
                    </a:lnL>
                    <a:lnR>
                      <a:noFill/>
                    </a:lnR>
                    <a:lnT>
                      <a:noFill/>
                    </a:lnT>
                    <a:lnB>
                      <a:noFill/>
                    </a:lnB>
                  </a:tcPr>
                </a:tc>
                <a:extLst>
                  <a:ext uri="{0D108BD9-81ED-4DB2-BD59-A6C34878D82A}">
                    <a16:rowId xmlns:a16="http://schemas.microsoft.com/office/drawing/2014/main" val="2119339775"/>
                  </a:ext>
                </a:extLst>
              </a:tr>
              <a:tr h="182619">
                <a:tc>
                  <a:txBody>
                    <a:bodyPr/>
                    <a:lstStyle/>
                    <a:p>
                      <a:r>
                        <a:rPr lang="en-US" sz="1000" kern="1000" baseline="0" dirty="0"/>
                        <a:t>Venus</a:t>
                      </a:r>
                    </a:p>
                  </a:txBody>
                  <a:tcPr anchor="ctr">
                    <a:lnL>
                      <a:noFill/>
                    </a:lnL>
                    <a:lnR>
                      <a:noFill/>
                    </a:lnR>
                    <a:lnT>
                      <a:noFill/>
                    </a:lnT>
                    <a:lnB>
                      <a:noFill/>
                    </a:lnB>
                  </a:tcPr>
                </a:tc>
                <a:tc>
                  <a:txBody>
                    <a:bodyPr/>
                    <a:lstStyle/>
                    <a:p>
                      <a:r>
                        <a:rPr lang="en-US" sz="1000" kern="1000" baseline="0" dirty="0"/>
                        <a:t>~ 10" - 65" (arcseconds)</a:t>
                      </a:r>
                    </a:p>
                  </a:txBody>
                  <a:tcPr anchor="ctr">
                    <a:lnL>
                      <a:noFill/>
                    </a:lnL>
                    <a:lnR>
                      <a:noFill/>
                    </a:lnR>
                    <a:lnT>
                      <a:noFill/>
                    </a:lnT>
                    <a:lnB>
                      <a:noFill/>
                    </a:lnB>
                  </a:tcPr>
                </a:tc>
                <a:extLst>
                  <a:ext uri="{0D108BD9-81ED-4DB2-BD59-A6C34878D82A}">
                    <a16:rowId xmlns:a16="http://schemas.microsoft.com/office/drawing/2014/main" val="3888639006"/>
                  </a:ext>
                </a:extLst>
              </a:tr>
              <a:tr h="182619">
                <a:tc>
                  <a:txBody>
                    <a:bodyPr/>
                    <a:lstStyle/>
                    <a:p>
                      <a:r>
                        <a:rPr lang="en-US" sz="1000" kern="1000" baseline="0" dirty="0"/>
                        <a:t>Mars</a:t>
                      </a:r>
                    </a:p>
                  </a:txBody>
                  <a:tcPr anchor="ctr">
                    <a:lnL>
                      <a:noFill/>
                    </a:lnL>
                    <a:lnR>
                      <a:noFill/>
                    </a:lnR>
                    <a:lnT>
                      <a:noFill/>
                    </a:lnT>
                    <a:lnB>
                      <a:noFill/>
                    </a:lnB>
                  </a:tcPr>
                </a:tc>
                <a:tc>
                  <a:txBody>
                    <a:bodyPr/>
                    <a:lstStyle/>
                    <a:p>
                      <a:r>
                        <a:rPr lang="en-US" sz="1000" kern="1000" baseline="0" dirty="0"/>
                        <a:t>~ 4" - 25" (arcseconds)</a:t>
                      </a:r>
                    </a:p>
                  </a:txBody>
                  <a:tcPr anchor="ctr">
                    <a:lnL>
                      <a:noFill/>
                    </a:lnL>
                    <a:lnR>
                      <a:noFill/>
                    </a:lnR>
                    <a:lnT>
                      <a:noFill/>
                    </a:lnT>
                    <a:lnB>
                      <a:noFill/>
                    </a:lnB>
                  </a:tcPr>
                </a:tc>
                <a:extLst>
                  <a:ext uri="{0D108BD9-81ED-4DB2-BD59-A6C34878D82A}">
                    <a16:rowId xmlns:a16="http://schemas.microsoft.com/office/drawing/2014/main" val="896969484"/>
                  </a:ext>
                </a:extLst>
              </a:tr>
              <a:tr h="182619">
                <a:tc>
                  <a:txBody>
                    <a:bodyPr/>
                    <a:lstStyle/>
                    <a:p>
                      <a:r>
                        <a:rPr lang="en-US" sz="1000" kern="1000" baseline="0" dirty="0"/>
                        <a:t>Jupiter</a:t>
                      </a:r>
                    </a:p>
                  </a:txBody>
                  <a:tcPr anchor="ctr">
                    <a:lnL>
                      <a:noFill/>
                    </a:lnL>
                    <a:lnR>
                      <a:noFill/>
                    </a:lnR>
                    <a:lnT>
                      <a:noFill/>
                    </a:lnT>
                    <a:lnB>
                      <a:noFill/>
                    </a:lnB>
                  </a:tcPr>
                </a:tc>
                <a:tc>
                  <a:txBody>
                    <a:bodyPr/>
                    <a:lstStyle/>
                    <a:p>
                      <a:r>
                        <a:rPr lang="en-US" sz="1000" kern="1000" baseline="0" dirty="0"/>
                        <a:t>~ 30" - 51" (arcseconds)</a:t>
                      </a:r>
                    </a:p>
                  </a:txBody>
                  <a:tcPr anchor="ctr">
                    <a:lnL>
                      <a:noFill/>
                    </a:lnL>
                    <a:lnR>
                      <a:noFill/>
                    </a:lnR>
                    <a:lnT>
                      <a:noFill/>
                    </a:lnT>
                    <a:lnB>
                      <a:noFill/>
                    </a:lnB>
                  </a:tcPr>
                </a:tc>
                <a:extLst>
                  <a:ext uri="{0D108BD9-81ED-4DB2-BD59-A6C34878D82A}">
                    <a16:rowId xmlns:a16="http://schemas.microsoft.com/office/drawing/2014/main" val="851113667"/>
                  </a:ext>
                </a:extLst>
              </a:tr>
              <a:tr h="182619">
                <a:tc>
                  <a:txBody>
                    <a:bodyPr/>
                    <a:lstStyle/>
                    <a:p>
                      <a:r>
                        <a:rPr lang="en-US" sz="1000" kern="1000" baseline="0" dirty="0"/>
                        <a:t>Saturn</a:t>
                      </a:r>
                    </a:p>
                  </a:txBody>
                  <a:tcPr anchor="ctr">
                    <a:lnL>
                      <a:noFill/>
                    </a:lnL>
                    <a:lnR>
                      <a:noFill/>
                    </a:lnR>
                    <a:lnT>
                      <a:noFill/>
                    </a:lnT>
                    <a:lnB>
                      <a:noFill/>
                    </a:lnB>
                  </a:tcPr>
                </a:tc>
                <a:tc>
                  <a:txBody>
                    <a:bodyPr/>
                    <a:lstStyle/>
                    <a:p>
                      <a:r>
                        <a:rPr lang="en-US" sz="1000" kern="1000" baseline="0" dirty="0"/>
                        <a:t>~ 15" - 21" (arcseconds)</a:t>
                      </a:r>
                    </a:p>
                  </a:txBody>
                  <a:tcPr anchor="ctr">
                    <a:lnL>
                      <a:noFill/>
                    </a:lnL>
                    <a:lnR>
                      <a:noFill/>
                    </a:lnR>
                    <a:lnT>
                      <a:noFill/>
                    </a:lnT>
                    <a:lnB>
                      <a:noFill/>
                    </a:lnB>
                  </a:tcPr>
                </a:tc>
                <a:extLst>
                  <a:ext uri="{0D108BD9-81ED-4DB2-BD59-A6C34878D82A}">
                    <a16:rowId xmlns:a16="http://schemas.microsoft.com/office/drawing/2014/main" val="4264416027"/>
                  </a:ext>
                </a:extLst>
              </a:tr>
            </a:tbl>
          </a:graphicData>
        </a:graphic>
      </p:graphicFrame>
      <p:sp>
        <p:nvSpPr>
          <p:cNvPr id="10" name="TextBox 9">
            <a:extLst>
              <a:ext uri="{FF2B5EF4-FFF2-40B4-BE49-F238E27FC236}">
                <a16:creationId xmlns:a16="http://schemas.microsoft.com/office/drawing/2014/main" id="{240E1302-B465-4E69-884E-7C02262C1168}"/>
              </a:ext>
            </a:extLst>
          </p:cNvPr>
          <p:cNvSpPr txBox="1"/>
          <p:nvPr/>
        </p:nvSpPr>
        <p:spPr>
          <a:xfrm>
            <a:off x="5179277" y="3544437"/>
            <a:ext cx="3004396" cy="1785104"/>
          </a:xfrm>
          <a:prstGeom prst="rect">
            <a:avLst/>
          </a:prstGeom>
          <a:noFill/>
          <a:ln>
            <a:solidFill>
              <a:schemeClr val="tx1"/>
            </a:solidFill>
          </a:ln>
        </p:spPr>
        <p:txBody>
          <a:bodyPr wrap="square" rtlCol="0">
            <a:spAutoFit/>
          </a:bodyPr>
          <a:lstStyle/>
          <a:p>
            <a:r>
              <a:rPr lang="en-US" sz="1000" dirty="0"/>
              <a:t>An August 1999 paper appeared in Astrophysics and Space Science by Carlos Alberto Olano (Universidad Nacional de La Plata),  entitled Jupiter’s Synchrotron Emission Induced by Collision of Comet Shoemaker-Levy 9.  It noted the rise in Jupiter’s 21 cm-continuum due to the collision. The difference between the maximum flux and that previous to the event, averaged over all Jupiter’s System III longitudes of the central meridian was  about 1.2 Jy for the distance of 4.04 AU.  This difference of 1.2 Jy was equal to about 20% of Jupiter’s flux.  A 30m dish was used.</a:t>
            </a:r>
          </a:p>
        </p:txBody>
      </p:sp>
      <p:pic>
        <p:nvPicPr>
          <p:cNvPr id="11" name="Picture 10">
            <a:extLst>
              <a:ext uri="{FF2B5EF4-FFF2-40B4-BE49-F238E27FC236}">
                <a16:creationId xmlns:a16="http://schemas.microsoft.com/office/drawing/2014/main" id="{AFFD1779-C51D-4115-BB86-D98BC9B40C89}"/>
              </a:ext>
            </a:extLst>
          </p:cNvPr>
          <p:cNvPicPr>
            <a:picLocks noChangeAspect="1"/>
          </p:cNvPicPr>
          <p:nvPr/>
        </p:nvPicPr>
        <p:blipFill>
          <a:blip r:embed="rId4"/>
          <a:stretch>
            <a:fillRect/>
          </a:stretch>
        </p:blipFill>
        <p:spPr>
          <a:xfrm>
            <a:off x="8347957" y="1902012"/>
            <a:ext cx="3396630" cy="4365408"/>
          </a:xfrm>
          <a:prstGeom prst="rect">
            <a:avLst/>
          </a:prstGeom>
        </p:spPr>
      </p:pic>
    </p:spTree>
    <p:extLst>
      <p:ext uri="{BB962C8B-B14F-4D97-AF65-F5344CB8AC3E}">
        <p14:creationId xmlns:p14="http://schemas.microsoft.com/office/powerpoint/2010/main" val="1483731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75013"/>
            <a:ext cx="9144000" cy="914400"/>
          </a:xfrm>
        </p:spPr>
        <p:txBody>
          <a:bodyPr>
            <a:normAutofit/>
          </a:bodyPr>
          <a:lstStyle/>
          <a:p>
            <a:r>
              <a:rPr lang="en-US" dirty="0"/>
              <a:t>20 Meter Dish Demo</a:t>
            </a:r>
          </a:p>
        </p:txBody>
      </p:sp>
      <p:sp>
        <p:nvSpPr>
          <p:cNvPr id="3" name="Subtitle 2"/>
          <p:cNvSpPr>
            <a:spLocks noGrp="1"/>
          </p:cNvSpPr>
          <p:nvPr>
            <p:ph type="subTitle" idx="1"/>
          </p:nvPr>
        </p:nvSpPr>
        <p:spPr>
          <a:xfrm>
            <a:off x="1524000" y="1574800"/>
            <a:ext cx="9144000" cy="4396154"/>
          </a:xfrm>
        </p:spPr>
        <p:txBody>
          <a:bodyPr>
            <a:normAutofit/>
          </a:bodyPr>
          <a:lstStyle/>
          <a:p>
            <a:pPr algn="l"/>
            <a:endParaRPr lang="en-US" dirty="0"/>
          </a:p>
          <a:p>
            <a:pPr algn="l"/>
            <a:r>
              <a:rPr lang="en-US" sz="2800" dirty="0"/>
              <a:t>Green Bank Conference Account – Explore.</a:t>
            </a:r>
          </a:p>
          <a:p>
            <a:pPr algn="l"/>
            <a:r>
              <a:rPr lang="en-US" sz="2800" dirty="0"/>
              <a:t>Skynet Account (free UNC Course).</a:t>
            </a:r>
          </a:p>
          <a:p>
            <a:pPr algn="l"/>
            <a:r>
              <a:rPr lang="en-US" sz="2800" dirty="0"/>
              <a:t>SARA Account.</a:t>
            </a:r>
          </a:p>
          <a:p>
            <a:pPr algn="l"/>
            <a:r>
              <a:rPr lang="en-US" sz="2800" dirty="0"/>
              <a:t>Demo Example – Watch the dish move outside.</a:t>
            </a:r>
          </a:p>
          <a:p>
            <a:pPr algn="l"/>
            <a:r>
              <a:rPr lang="en-US" sz="2800" dirty="0"/>
              <a:t>Tutorial: Raster Scans and Considerations.</a:t>
            </a:r>
          </a:p>
          <a:p>
            <a:pPr algn="l"/>
            <a:r>
              <a:rPr lang="en-US" sz="2800" dirty="0"/>
              <a:t>20m Observations  https://www.gb.nrao.edu/20m/</a:t>
            </a:r>
          </a:p>
          <a:p>
            <a:pPr algn="l"/>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4"/>
          <p:cNvSpPr>
            <a:spLocks noGrp="1"/>
          </p:cNvSpPr>
          <p:nvPr>
            <p:ph type="sldNum" sz="quarter" idx="12"/>
          </p:nvPr>
        </p:nvSpPr>
        <p:spPr/>
        <p:txBody>
          <a:bodyPr/>
          <a:lstStyle/>
          <a:p>
            <a:fld id="{CA8D75EB-B86C-434C-A07B-B887823EC4F8}" type="slidenum">
              <a:rPr lang="en-US" smtClean="0"/>
              <a:t>4</a:t>
            </a:fld>
            <a:endParaRPr lang="en-US" dirty="0"/>
          </a:p>
        </p:txBody>
      </p:sp>
    </p:spTree>
    <p:extLst>
      <p:ext uri="{BB962C8B-B14F-4D97-AF65-F5344CB8AC3E}">
        <p14:creationId xmlns:p14="http://schemas.microsoft.com/office/powerpoint/2010/main" val="5130474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5740" y="1030702"/>
            <a:ext cx="5150260" cy="1985159"/>
          </a:xfrm>
          <a:prstGeom prst="rect">
            <a:avLst/>
          </a:prstGeom>
        </p:spPr>
        <p:txBody>
          <a:bodyPr wrap="square">
            <a:spAutoFit/>
          </a:bodyPr>
          <a:lstStyle/>
          <a:p>
            <a:r>
              <a:rPr lang="en-US" b="1" dirty="0"/>
              <a:t>Jupiter Synchrotron Radiation (Speculations)</a:t>
            </a:r>
          </a:p>
          <a:p>
            <a:endParaRPr lang="en-US" sz="1200" dirty="0"/>
          </a:p>
          <a:p>
            <a:r>
              <a:rPr lang="en-US" sz="1600" dirty="0"/>
              <a:t>Skynet_59130_Jupiter_-ST_46736_56280.A.cal_YY0_img</a:t>
            </a:r>
          </a:p>
          <a:p>
            <a:r>
              <a:rPr lang="en-US" sz="1100" dirty="0"/>
              <a:t>10-08 -2020. 1550 MHz center freq.</a:t>
            </a:r>
          </a:p>
          <a:p>
            <a:r>
              <a:rPr lang="en-US" sz="1100" dirty="0"/>
              <a:t>Possibilities: Maybe H I, as the background is in the Constellation Sagittarius. Maybe a satellite is more probable (see power/frequency chart).  Maybe synchrotron radiation?  Synchrotron radiation is highly polarized and may appear in only one of the polarization images.  Is it an off-center Jupiter magnetosphere, which appeared only in one polarization scan (as below)?  Or are these color-coding artifacts that “simulate” different images in the different polarization raster scan images?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6"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40</a:t>
            </a:fld>
            <a:endParaRPr lang="en-US" dirty="0"/>
          </a:p>
        </p:txBody>
      </p:sp>
      <p:pic>
        <p:nvPicPr>
          <p:cNvPr id="7" name="Picture 6" descr="Graphical user interface, chart&#10;&#10;Description automatically generated">
            <a:extLst>
              <a:ext uri="{FF2B5EF4-FFF2-40B4-BE49-F238E27FC236}">
                <a16:creationId xmlns:a16="http://schemas.microsoft.com/office/drawing/2014/main" id="{12F7B1CA-7095-4C22-89CC-7C3229869B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4885" y="3172650"/>
            <a:ext cx="3539531" cy="2654648"/>
          </a:xfrm>
          <a:prstGeom prst="rect">
            <a:avLst/>
          </a:prstGeom>
        </p:spPr>
      </p:pic>
      <p:sp>
        <p:nvSpPr>
          <p:cNvPr id="9" name="TextBox 8">
            <a:extLst>
              <a:ext uri="{FF2B5EF4-FFF2-40B4-BE49-F238E27FC236}">
                <a16:creationId xmlns:a16="http://schemas.microsoft.com/office/drawing/2014/main" id="{FBDEA326-251B-499D-A657-E9F82C5AB168}"/>
              </a:ext>
            </a:extLst>
          </p:cNvPr>
          <p:cNvSpPr txBox="1"/>
          <p:nvPr/>
        </p:nvSpPr>
        <p:spPr>
          <a:xfrm>
            <a:off x="7716312" y="1425205"/>
            <a:ext cx="4293066" cy="1308050"/>
          </a:xfrm>
          <a:prstGeom prst="rect">
            <a:avLst/>
          </a:prstGeom>
          <a:noFill/>
        </p:spPr>
        <p:txBody>
          <a:bodyPr wrap="square">
            <a:spAutoFit/>
          </a:bodyPr>
          <a:lstStyle/>
          <a:p>
            <a:r>
              <a:rPr lang="en-US" sz="1600" dirty="0"/>
              <a:t>Skynet_59401_Jupiter_60935_9794</a:t>
            </a:r>
          </a:p>
          <a:p>
            <a:r>
              <a:rPr lang="en-US" sz="800" dirty="0"/>
              <a:t>2021-07-07 06:58:20 (UT)</a:t>
            </a:r>
          </a:p>
          <a:p>
            <a:r>
              <a:rPr lang="en-US" sz="1100" dirty="0"/>
              <a:t>Possibilities: A source is right in center where Jupiter should be.  Notice reduced FOV. Center Frequency 1395.0 MHz (H1 filter), no obvious interference.  Could it be H I or a Jupiter storm? In this observation, Jupiter is in the Constellation Aquarius (i.e., farther from the galactic plane).</a:t>
            </a:r>
          </a:p>
        </p:txBody>
      </p:sp>
      <p:pic>
        <p:nvPicPr>
          <p:cNvPr id="10" name="Picture 9" descr="Graphical user interface&#10;&#10;Description automatically generated">
            <a:extLst>
              <a:ext uri="{FF2B5EF4-FFF2-40B4-BE49-F238E27FC236}">
                <a16:creationId xmlns:a16="http://schemas.microsoft.com/office/drawing/2014/main" id="{A97DA96D-36FB-456B-B9B4-44AF22851B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9580" y="2940728"/>
            <a:ext cx="2998688" cy="2368036"/>
          </a:xfrm>
          <a:prstGeom prst="rect">
            <a:avLst/>
          </a:prstGeom>
        </p:spPr>
      </p:pic>
      <p:sp>
        <p:nvSpPr>
          <p:cNvPr id="11" name="Rectangle 10">
            <a:extLst>
              <a:ext uri="{FF2B5EF4-FFF2-40B4-BE49-F238E27FC236}">
                <a16:creationId xmlns:a16="http://schemas.microsoft.com/office/drawing/2014/main" id="{0E11F40D-6C44-4006-BFDC-418466A845EA}"/>
              </a:ext>
            </a:extLst>
          </p:cNvPr>
          <p:cNvSpPr/>
          <p:nvPr/>
        </p:nvSpPr>
        <p:spPr>
          <a:xfrm>
            <a:off x="1578685" y="107372"/>
            <a:ext cx="9202409" cy="923330"/>
          </a:xfrm>
          <a:prstGeom prst="rect">
            <a:avLst/>
          </a:prstGeom>
        </p:spPr>
        <p:txBody>
          <a:bodyPr wrap="square">
            <a:spAutoFit/>
          </a:bodyPr>
          <a:lstStyle/>
          <a:p>
            <a:r>
              <a:rPr lang="en-US" sz="5400" dirty="0">
                <a:latin typeface="+mj-lt"/>
              </a:rPr>
              <a:t>Raster Scans and Considerations</a:t>
            </a:r>
          </a:p>
        </p:txBody>
      </p:sp>
      <p:pic>
        <p:nvPicPr>
          <p:cNvPr id="12" name="Picture 11" descr="Chart, histogram&#10;&#10;Description automatically generated">
            <a:extLst>
              <a:ext uri="{FF2B5EF4-FFF2-40B4-BE49-F238E27FC236}">
                <a16:creationId xmlns:a16="http://schemas.microsoft.com/office/drawing/2014/main" id="{EEEC0F68-C7EE-49A7-8204-44D3B4BEB4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8080" y="3385976"/>
            <a:ext cx="2818672" cy="2227995"/>
          </a:xfrm>
          <a:prstGeom prst="rect">
            <a:avLst/>
          </a:prstGeom>
        </p:spPr>
      </p:pic>
    </p:spTree>
    <p:extLst>
      <p:ext uri="{BB962C8B-B14F-4D97-AF65-F5344CB8AC3E}">
        <p14:creationId xmlns:p14="http://schemas.microsoft.com/office/powerpoint/2010/main" val="17592929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B84855-C6B1-4240-9F0A-BA13A87AF1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8" name="Rectangle 7">
            <a:extLst>
              <a:ext uri="{FF2B5EF4-FFF2-40B4-BE49-F238E27FC236}">
                <a16:creationId xmlns:a16="http://schemas.microsoft.com/office/drawing/2014/main" id="{72ED2BA2-4D81-40CC-AE74-97BFFD9FFCA9}"/>
              </a:ext>
            </a:extLst>
          </p:cNvPr>
          <p:cNvSpPr/>
          <p:nvPr/>
        </p:nvSpPr>
        <p:spPr>
          <a:xfrm>
            <a:off x="233510" y="910603"/>
            <a:ext cx="1820178" cy="615553"/>
          </a:xfrm>
          <a:prstGeom prst="rect">
            <a:avLst/>
          </a:prstGeom>
        </p:spPr>
        <p:txBody>
          <a:bodyPr wrap="none">
            <a:spAutoFit/>
          </a:bodyPr>
          <a:lstStyle/>
          <a:p>
            <a:r>
              <a:rPr lang="en-US" b="1" dirty="0">
                <a:latin typeface="+mj-lt"/>
              </a:rPr>
              <a:t>Jupiter Observing </a:t>
            </a:r>
          </a:p>
          <a:p>
            <a:r>
              <a:rPr lang="en-US" sz="1600" dirty="0">
                <a:latin typeface="+mj-lt"/>
              </a:rPr>
              <a:t>What could it be?</a:t>
            </a:r>
          </a:p>
        </p:txBody>
      </p:sp>
      <p:sp>
        <p:nvSpPr>
          <p:cNvPr id="10" name="Rectangle 9">
            <a:extLst>
              <a:ext uri="{FF2B5EF4-FFF2-40B4-BE49-F238E27FC236}">
                <a16:creationId xmlns:a16="http://schemas.microsoft.com/office/drawing/2014/main" id="{A194CE1A-F562-4155-85A2-4557F74E4DC5}"/>
              </a:ext>
            </a:extLst>
          </p:cNvPr>
          <p:cNvSpPr/>
          <p:nvPr/>
        </p:nvSpPr>
        <p:spPr>
          <a:xfrm>
            <a:off x="1652631" y="96791"/>
            <a:ext cx="9168853" cy="923330"/>
          </a:xfrm>
          <a:prstGeom prst="rect">
            <a:avLst/>
          </a:prstGeom>
        </p:spPr>
        <p:txBody>
          <a:bodyPr wrap="square">
            <a:spAutoFit/>
          </a:bodyPr>
          <a:lstStyle/>
          <a:p>
            <a:r>
              <a:rPr lang="en-US" sz="5400" dirty="0">
                <a:latin typeface="+mj-lt"/>
              </a:rPr>
              <a:t>Raster Scans and Considerations</a:t>
            </a:r>
          </a:p>
        </p:txBody>
      </p:sp>
      <p:pic>
        <p:nvPicPr>
          <p:cNvPr id="11" name="Picture 10" descr="Chart&#10;&#10;Description automatically generated with medium confidence">
            <a:extLst>
              <a:ext uri="{FF2B5EF4-FFF2-40B4-BE49-F238E27FC236}">
                <a16:creationId xmlns:a16="http://schemas.microsoft.com/office/drawing/2014/main" id="{0EB8CC2F-CE34-4BFC-B858-882D6A4691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4885" y="3730727"/>
            <a:ext cx="3451328" cy="2588496"/>
          </a:xfrm>
          <a:prstGeom prst="rect">
            <a:avLst/>
          </a:prstGeom>
        </p:spPr>
      </p:pic>
      <p:sp>
        <p:nvSpPr>
          <p:cNvPr id="2" name="TextBox 1">
            <a:extLst>
              <a:ext uri="{FF2B5EF4-FFF2-40B4-BE49-F238E27FC236}">
                <a16:creationId xmlns:a16="http://schemas.microsoft.com/office/drawing/2014/main" id="{AE5C2CC9-9C80-411C-B9D1-B62E387DCBD3}"/>
              </a:ext>
            </a:extLst>
          </p:cNvPr>
          <p:cNvSpPr txBox="1"/>
          <p:nvPr/>
        </p:nvSpPr>
        <p:spPr>
          <a:xfrm>
            <a:off x="390187" y="1616834"/>
            <a:ext cx="4399927" cy="1785104"/>
          </a:xfrm>
          <a:prstGeom prst="rect">
            <a:avLst/>
          </a:prstGeom>
          <a:noFill/>
        </p:spPr>
        <p:txBody>
          <a:bodyPr wrap="square" rtlCol="0">
            <a:spAutoFit/>
          </a:bodyPr>
          <a:lstStyle/>
          <a:p>
            <a:r>
              <a:rPr lang="en-US" sz="1100" b="1" dirty="0"/>
              <a:t>Skynet_59612_Jupiter_-_ST_Storm3_71675_20419.A.cal_XX0_img.png</a:t>
            </a:r>
          </a:p>
          <a:p>
            <a:pPr marL="171450" indent="-171450">
              <a:buFont typeface="Arial" panose="020B0604020202020204" pitchFamily="34" charset="0"/>
              <a:buChar char="•"/>
            </a:pPr>
            <a:r>
              <a:rPr lang="en-US" sz="1100" dirty="0"/>
              <a:t>Frequency set on H I, so it is not a satellite.</a:t>
            </a:r>
          </a:p>
          <a:p>
            <a:pPr marL="171450" indent="-171450">
              <a:buFont typeface="Arial" panose="020B0604020202020204" pitchFamily="34" charset="0"/>
              <a:buChar char="•"/>
            </a:pPr>
            <a:r>
              <a:rPr lang="en-US" sz="1100" dirty="0"/>
              <a:t>Vague patch in center. </a:t>
            </a:r>
          </a:p>
          <a:p>
            <a:pPr marL="171450" indent="-171450">
              <a:buFont typeface="Arial" panose="020B0604020202020204" pitchFamily="34" charset="0"/>
              <a:buChar char="•"/>
            </a:pPr>
            <a:r>
              <a:rPr lang="en-US" sz="1100" dirty="0"/>
              <a:t>Stronger one in top- right quadrant (Jupiter Io A storm?)</a:t>
            </a:r>
          </a:p>
          <a:p>
            <a:pPr marL="171450" indent="-171450">
              <a:buFont typeface="Arial" panose="020B0604020202020204" pitchFamily="34" charset="0"/>
              <a:buChar char="•"/>
            </a:pPr>
            <a:r>
              <a:rPr lang="en-US" sz="1100" dirty="0"/>
              <a:t>Not the sun or moon, Not a radio galaxy.</a:t>
            </a:r>
          </a:p>
          <a:p>
            <a:pPr marL="171450" indent="-171450">
              <a:buFont typeface="Arial" panose="020B0604020202020204" pitchFamily="34" charset="0"/>
              <a:buChar char="•"/>
            </a:pPr>
            <a:r>
              <a:rPr lang="en-US" sz="1100" dirty="0"/>
              <a:t>Jupiter located in Constellation Aquarius, So possibly H I.</a:t>
            </a:r>
          </a:p>
          <a:p>
            <a:pPr marL="171450" indent="-171450">
              <a:buFont typeface="Arial" panose="020B0604020202020204" pitchFamily="34" charset="0"/>
              <a:buChar char="•"/>
            </a:pPr>
            <a:r>
              <a:rPr lang="en-US" sz="1100" dirty="0"/>
              <a:t>Center vague patch extends down from top left patch.  </a:t>
            </a:r>
          </a:p>
          <a:p>
            <a:pPr marL="171450" indent="-171450">
              <a:buFont typeface="Arial" panose="020B0604020202020204" pitchFamily="34" charset="0"/>
              <a:buChar char="•"/>
            </a:pPr>
            <a:r>
              <a:rPr lang="en-US" sz="1100" dirty="0"/>
              <a:t>End of storm raster no longer shows stronger patch (But notice the differences in the two charts’ power-scale for an explanation)  </a:t>
            </a:r>
          </a:p>
          <a:p>
            <a:pPr marL="171450" indent="-171450">
              <a:buFont typeface="Arial" panose="020B0604020202020204" pitchFamily="34" charset="0"/>
              <a:buChar char="•"/>
            </a:pPr>
            <a:r>
              <a:rPr lang="en-US" sz="1100" dirty="0"/>
              <a:t>Ground effects becoming prominent? </a:t>
            </a:r>
          </a:p>
        </p:txBody>
      </p:sp>
      <p:pic>
        <p:nvPicPr>
          <p:cNvPr id="12" name="Picture 11" descr="Diagram, schematic&#10;&#10;Description automatically generated">
            <a:extLst>
              <a:ext uri="{FF2B5EF4-FFF2-40B4-BE49-F238E27FC236}">
                <a16:creationId xmlns:a16="http://schemas.microsoft.com/office/drawing/2014/main" id="{C11B5164-8E22-4F3F-ADCA-CC00F6855B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8235" y="3251886"/>
            <a:ext cx="4934580" cy="3206925"/>
          </a:xfrm>
          <a:prstGeom prst="rect">
            <a:avLst/>
          </a:prstGeom>
        </p:spPr>
      </p:pic>
      <p:pic>
        <p:nvPicPr>
          <p:cNvPr id="17" name="Picture 16" descr="Graphical user interface, text, application&#10;&#10;Description automatically generated">
            <a:extLst>
              <a:ext uri="{FF2B5EF4-FFF2-40B4-BE49-F238E27FC236}">
                <a16:creationId xmlns:a16="http://schemas.microsoft.com/office/drawing/2014/main" id="{AE85C192-D041-4FC4-B05A-1F062CCD8A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3333" y="1553071"/>
            <a:ext cx="5758534" cy="1329872"/>
          </a:xfrm>
          <a:prstGeom prst="rect">
            <a:avLst/>
          </a:prstGeom>
        </p:spPr>
      </p:pic>
      <p:pic>
        <p:nvPicPr>
          <p:cNvPr id="19" name="Picture 18" descr="Graphical user interface&#10;&#10;Description automatically generated with medium confidence">
            <a:extLst>
              <a:ext uri="{FF2B5EF4-FFF2-40B4-BE49-F238E27FC236}">
                <a16:creationId xmlns:a16="http://schemas.microsoft.com/office/drawing/2014/main" id="{4BB11EBA-88E0-4461-B63C-F03EB078E4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8421" y="3693469"/>
            <a:ext cx="2667606" cy="2323757"/>
          </a:xfrm>
          <a:prstGeom prst="rect">
            <a:avLst/>
          </a:prstGeom>
        </p:spPr>
      </p:pic>
      <p:sp>
        <p:nvSpPr>
          <p:cNvPr id="13" name="Slide Number Placeholder 5">
            <a:extLst>
              <a:ext uri="{FF2B5EF4-FFF2-40B4-BE49-F238E27FC236}">
                <a16:creationId xmlns:a16="http://schemas.microsoft.com/office/drawing/2014/main" id="{0E2D95DA-627C-4953-B274-78438BED1ABC}"/>
              </a:ext>
            </a:extLst>
          </p:cNvPr>
          <p:cNvSpPr>
            <a:spLocks noGrp="1"/>
          </p:cNvSpPr>
          <p:nvPr>
            <p:ph type="sldNum" sz="quarter" idx="12"/>
          </p:nvPr>
        </p:nvSpPr>
        <p:spPr>
          <a:xfrm>
            <a:off x="8610600" y="6356350"/>
            <a:ext cx="2743200" cy="365125"/>
          </a:xfrm>
        </p:spPr>
        <p:txBody>
          <a:bodyPr/>
          <a:lstStyle/>
          <a:p>
            <a:fld id="{CA8D75EB-B86C-434C-A07B-B887823EC4F8}" type="slidenum">
              <a:rPr lang="en-US" smtClean="0"/>
              <a:t>41</a:t>
            </a:fld>
            <a:endParaRPr lang="en-US" dirty="0"/>
          </a:p>
        </p:txBody>
      </p:sp>
    </p:spTree>
    <p:extLst>
      <p:ext uri="{BB962C8B-B14F-4D97-AF65-F5344CB8AC3E}">
        <p14:creationId xmlns:p14="http://schemas.microsoft.com/office/powerpoint/2010/main" val="37184761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B84855-C6B1-4240-9F0A-BA13A87AF1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8" name="Rectangle 7">
            <a:extLst>
              <a:ext uri="{FF2B5EF4-FFF2-40B4-BE49-F238E27FC236}">
                <a16:creationId xmlns:a16="http://schemas.microsoft.com/office/drawing/2014/main" id="{72ED2BA2-4D81-40CC-AE74-97BFFD9FFCA9}"/>
              </a:ext>
            </a:extLst>
          </p:cNvPr>
          <p:cNvSpPr/>
          <p:nvPr/>
        </p:nvSpPr>
        <p:spPr>
          <a:xfrm>
            <a:off x="630060" y="1190914"/>
            <a:ext cx="4333046" cy="369332"/>
          </a:xfrm>
          <a:prstGeom prst="rect">
            <a:avLst/>
          </a:prstGeom>
        </p:spPr>
        <p:txBody>
          <a:bodyPr wrap="none">
            <a:spAutoFit/>
          </a:bodyPr>
          <a:lstStyle/>
          <a:p>
            <a:r>
              <a:rPr lang="en-US" b="1" dirty="0">
                <a:latin typeface="+mj-lt"/>
              </a:rPr>
              <a:t>Jupiter Observing – Professionally on the 20m</a:t>
            </a:r>
          </a:p>
        </p:txBody>
      </p:sp>
      <p:sp>
        <p:nvSpPr>
          <p:cNvPr id="10" name="Rectangle 9">
            <a:extLst>
              <a:ext uri="{FF2B5EF4-FFF2-40B4-BE49-F238E27FC236}">
                <a16:creationId xmlns:a16="http://schemas.microsoft.com/office/drawing/2014/main" id="{A194CE1A-F562-4155-85A2-4557F74E4DC5}"/>
              </a:ext>
            </a:extLst>
          </p:cNvPr>
          <p:cNvSpPr/>
          <p:nvPr/>
        </p:nvSpPr>
        <p:spPr>
          <a:xfrm>
            <a:off x="1442430" y="267584"/>
            <a:ext cx="9093352" cy="923330"/>
          </a:xfrm>
          <a:prstGeom prst="rect">
            <a:avLst/>
          </a:prstGeom>
        </p:spPr>
        <p:txBody>
          <a:bodyPr wrap="square">
            <a:spAutoFit/>
          </a:bodyPr>
          <a:lstStyle/>
          <a:p>
            <a:r>
              <a:rPr lang="en-US" sz="5400" dirty="0">
                <a:latin typeface="+mj-lt"/>
              </a:rPr>
              <a:t>Raster Scans and Considerations</a:t>
            </a:r>
          </a:p>
        </p:txBody>
      </p:sp>
      <p:pic>
        <p:nvPicPr>
          <p:cNvPr id="12" name="Picture 11" descr="A picture containing text&#10;&#10;Description automatically generated">
            <a:extLst>
              <a:ext uri="{FF2B5EF4-FFF2-40B4-BE49-F238E27FC236}">
                <a16:creationId xmlns:a16="http://schemas.microsoft.com/office/drawing/2014/main" id="{3BDC8776-82AE-41BC-BDB9-CE22890BD0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9325" y="1822383"/>
            <a:ext cx="7451738" cy="1005195"/>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B6022E1A-F5A8-4869-B989-A2599C98AF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1044" y="3089715"/>
            <a:ext cx="4355426" cy="3557088"/>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DDBE6D5E-8E2B-4F09-B63C-C1C5F9B625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44906" y="3158779"/>
            <a:ext cx="4594890" cy="3411590"/>
          </a:xfrm>
          <a:prstGeom prst="rect">
            <a:avLst/>
          </a:prstGeom>
        </p:spPr>
      </p:pic>
      <p:sp>
        <p:nvSpPr>
          <p:cNvPr id="9" name="Slide Number Placeholder 5">
            <a:extLst>
              <a:ext uri="{FF2B5EF4-FFF2-40B4-BE49-F238E27FC236}">
                <a16:creationId xmlns:a16="http://schemas.microsoft.com/office/drawing/2014/main" id="{34101861-C55D-4B46-AF7F-6949FD64FE4C}"/>
              </a:ext>
            </a:extLst>
          </p:cNvPr>
          <p:cNvSpPr>
            <a:spLocks noGrp="1"/>
          </p:cNvSpPr>
          <p:nvPr>
            <p:ph type="sldNum" sz="quarter" idx="12"/>
          </p:nvPr>
        </p:nvSpPr>
        <p:spPr>
          <a:xfrm>
            <a:off x="8610600" y="6356350"/>
            <a:ext cx="2743200" cy="365125"/>
          </a:xfrm>
        </p:spPr>
        <p:txBody>
          <a:bodyPr/>
          <a:lstStyle/>
          <a:p>
            <a:fld id="{CA8D75EB-B86C-434C-A07B-B887823EC4F8}" type="slidenum">
              <a:rPr lang="en-US" smtClean="0"/>
              <a:t>42</a:t>
            </a:fld>
            <a:endParaRPr lang="en-US" dirty="0"/>
          </a:p>
        </p:txBody>
      </p:sp>
    </p:spTree>
    <p:extLst>
      <p:ext uri="{BB962C8B-B14F-4D97-AF65-F5344CB8AC3E}">
        <p14:creationId xmlns:p14="http://schemas.microsoft.com/office/powerpoint/2010/main" val="23227709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43</a:t>
            </a:fld>
            <a:endParaRPr lang="en-US" dirty="0"/>
          </a:p>
        </p:txBody>
      </p:sp>
      <p:sp>
        <p:nvSpPr>
          <p:cNvPr id="6" name="Rectangle 5">
            <a:extLst>
              <a:ext uri="{FF2B5EF4-FFF2-40B4-BE49-F238E27FC236}">
                <a16:creationId xmlns:a16="http://schemas.microsoft.com/office/drawing/2014/main" id="{B830C2CF-6980-4A50-A3DB-4B64EEACEBD7}"/>
              </a:ext>
            </a:extLst>
          </p:cNvPr>
          <p:cNvSpPr/>
          <p:nvPr/>
        </p:nvSpPr>
        <p:spPr>
          <a:xfrm>
            <a:off x="512432" y="3506465"/>
            <a:ext cx="2759274" cy="1323439"/>
          </a:xfrm>
          <a:prstGeom prst="rect">
            <a:avLst/>
          </a:prstGeom>
        </p:spPr>
        <p:txBody>
          <a:bodyPr wrap="square">
            <a:spAutoFit/>
          </a:bodyPr>
          <a:lstStyle/>
          <a:p>
            <a:r>
              <a:rPr lang="en-US" sz="1600" dirty="0"/>
              <a:t>Possibility: A satellite!</a:t>
            </a:r>
          </a:p>
          <a:p>
            <a:r>
              <a:rPr lang="en-US" sz="1600" dirty="0"/>
              <a:t>Center Frequency 1560.0 MHz</a:t>
            </a:r>
          </a:p>
          <a:p>
            <a:r>
              <a:rPr lang="en-US" sz="1600" dirty="0"/>
              <a:t>Secondary Freq. 1421.88 MHz</a:t>
            </a:r>
          </a:p>
          <a:p>
            <a:r>
              <a:rPr lang="en-US" sz="1600" dirty="0"/>
              <a:t>An object is off-center</a:t>
            </a:r>
          </a:p>
          <a:p>
            <a:r>
              <a:rPr lang="en-US" sz="1600" dirty="0"/>
              <a:t>Probably Compass MEO signals</a:t>
            </a:r>
          </a:p>
        </p:txBody>
      </p:sp>
      <p:sp>
        <p:nvSpPr>
          <p:cNvPr id="2" name="Rectangle 1">
            <a:extLst>
              <a:ext uri="{FF2B5EF4-FFF2-40B4-BE49-F238E27FC236}">
                <a16:creationId xmlns:a16="http://schemas.microsoft.com/office/drawing/2014/main" id="{74367486-157D-4D00-B24F-CB1613C4AB99}"/>
              </a:ext>
            </a:extLst>
          </p:cNvPr>
          <p:cNvSpPr/>
          <p:nvPr/>
        </p:nvSpPr>
        <p:spPr>
          <a:xfrm>
            <a:off x="384032" y="1148284"/>
            <a:ext cx="1929054" cy="400110"/>
          </a:xfrm>
          <a:prstGeom prst="rect">
            <a:avLst/>
          </a:prstGeom>
        </p:spPr>
        <p:txBody>
          <a:bodyPr wrap="none">
            <a:spAutoFit/>
          </a:bodyPr>
          <a:lstStyle/>
          <a:p>
            <a:r>
              <a:rPr lang="en-US" sz="2000" b="1" dirty="0">
                <a:latin typeface="+mj-lt"/>
              </a:rPr>
              <a:t>Saturn Observing</a:t>
            </a:r>
          </a:p>
        </p:txBody>
      </p:sp>
      <p:pic>
        <p:nvPicPr>
          <p:cNvPr id="7" name="Picture 6" descr="Chart&#10;&#10;Description automatically generated">
            <a:extLst>
              <a:ext uri="{FF2B5EF4-FFF2-40B4-BE49-F238E27FC236}">
                <a16:creationId xmlns:a16="http://schemas.microsoft.com/office/drawing/2014/main" id="{C3AD835E-C0DF-4E5E-991E-B77063E979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2233" y="3366378"/>
            <a:ext cx="3688159" cy="2903130"/>
          </a:xfrm>
          <a:prstGeom prst="rect">
            <a:avLst/>
          </a:prstGeom>
        </p:spPr>
      </p:pic>
      <p:sp>
        <p:nvSpPr>
          <p:cNvPr id="9" name="Rectangle 8">
            <a:extLst>
              <a:ext uri="{FF2B5EF4-FFF2-40B4-BE49-F238E27FC236}">
                <a16:creationId xmlns:a16="http://schemas.microsoft.com/office/drawing/2014/main" id="{FC239FC2-3930-4BFB-9470-116736614DBF}"/>
              </a:ext>
            </a:extLst>
          </p:cNvPr>
          <p:cNvSpPr/>
          <p:nvPr/>
        </p:nvSpPr>
        <p:spPr>
          <a:xfrm>
            <a:off x="1372346" y="269763"/>
            <a:ext cx="9328244" cy="923330"/>
          </a:xfrm>
          <a:prstGeom prst="rect">
            <a:avLst/>
          </a:prstGeom>
        </p:spPr>
        <p:txBody>
          <a:bodyPr wrap="square">
            <a:spAutoFit/>
          </a:bodyPr>
          <a:lstStyle/>
          <a:p>
            <a:r>
              <a:rPr lang="en-US" sz="5400" dirty="0">
                <a:latin typeface="+mj-lt"/>
              </a:rPr>
              <a:t>Raster Scans and Considerations</a:t>
            </a:r>
          </a:p>
        </p:txBody>
      </p:sp>
      <p:pic>
        <p:nvPicPr>
          <p:cNvPr id="11" name="Picture 10" descr="Graphical user interface, text, application&#10;&#10;Description automatically generated">
            <a:extLst>
              <a:ext uri="{FF2B5EF4-FFF2-40B4-BE49-F238E27FC236}">
                <a16:creationId xmlns:a16="http://schemas.microsoft.com/office/drawing/2014/main" id="{31C2BED4-FA00-4199-BB3F-8EF8B5D793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032" y="1672556"/>
            <a:ext cx="5774890" cy="1569660"/>
          </a:xfrm>
          <a:prstGeom prst="rect">
            <a:avLst/>
          </a:prstGeom>
        </p:spPr>
      </p:pic>
      <p:pic>
        <p:nvPicPr>
          <p:cNvPr id="12" name="Picture 11" descr="Chart, histogram&#10;&#10;Description automatically generated">
            <a:extLst>
              <a:ext uri="{FF2B5EF4-FFF2-40B4-BE49-F238E27FC236}">
                <a16:creationId xmlns:a16="http://schemas.microsoft.com/office/drawing/2014/main" id="{01B9333C-CBA2-4C30-A4A5-CCA41EE037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6143" y="1129455"/>
            <a:ext cx="3157654" cy="2441771"/>
          </a:xfrm>
          <a:prstGeom prst="rect">
            <a:avLst/>
          </a:prstGeom>
        </p:spPr>
      </p:pic>
      <p:pic>
        <p:nvPicPr>
          <p:cNvPr id="15" name="Picture 14" descr="Chart, histogram&#10;&#10;Description automatically generated">
            <a:extLst>
              <a:ext uri="{FF2B5EF4-FFF2-40B4-BE49-F238E27FC236}">
                <a16:creationId xmlns:a16="http://schemas.microsoft.com/office/drawing/2014/main" id="{1D40C257-AB01-40B4-83B1-374F9205B3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0920" y="3550505"/>
            <a:ext cx="3012877" cy="2440720"/>
          </a:xfrm>
          <a:prstGeom prst="rect">
            <a:avLst/>
          </a:prstGeom>
        </p:spPr>
      </p:pic>
      <p:sp>
        <p:nvSpPr>
          <p:cNvPr id="13" name="TextBox 12">
            <a:extLst>
              <a:ext uri="{FF2B5EF4-FFF2-40B4-BE49-F238E27FC236}">
                <a16:creationId xmlns:a16="http://schemas.microsoft.com/office/drawing/2014/main" id="{434BE364-566B-4B30-B0C9-BC57EB34753A}"/>
              </a:ext>
            </a:extLst>
          </p:cNvPr>
          <p:cNvSpPr txBox="1"/>
          <p:nvPr/>
        </p:nvSpPr>
        <p:spPr>
          <a:xfrm>
            <a:off x="7948717" y="5986799"/>
            <a:ext cx="3613558" cy="400110"/>
          </a:xfrm>
          <a:prstGeom prst="rect">
            <a:avLst/>
          </a:prstGeom>
          <a:noFill/>
        </p:spPr>
        <p:txBody>
          <a:bodyPr wrap="square">
            <a:spAutoFit/>
          </a:bodyPr>
          <a:lstStyle/>
          <a:p>
            <a:r>
              <a:rPr lang="en-US" sz="1000" dirty="0"/>
              <a:t>Source: Initial Observations and Analysis of Compass MEO Satellite Signals.  Centre National D’Etudes Spatiales May/June 2007.</a:t>
            </a:r>
          </a:p>
        </p:txBody>
      </p:sp>
    </p:spTree>
    <p:extLst>
      <p:ext uri="{BB962C8B-B14F-4D97-AF65-F5344CB8AC3E}">
        <p14:creationId xmlns:p14="http://schemas.microsoft.com/office/powerpoint/2010/main" val="15258413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44</a:t>
            </a:fld>
            <a:endParaRPr lang="en-US" dirty="0"/>
          </a:p>
        </p:txBody>
      </p:sp>
      <p:sp>
        <p:nvSpPr>
          <p:cNvPr id="2" name="Rectangle 1">
            <a:extLst>
              <a:ext uri="{FF2B5EF4-FFF2-40B4-BE49-F238E27FC236}">
                <a16:creationId xmlns:a16="http://schemas.microsoft.com/office/drawing/2014/main" id="{74367486-157D-4D00-B24F-CB1613C4AB99}"/>
              </a:ext>
            </a:extLst>
          </p:cNvPr>
          <p:cNvSpPr/>
          <p:nvPr/>
        </p:nvSpPr>
        <p:spPr>
          <a:xfrm>
            <a:off x="542597" y="1307236"/>
            <a:ext cx="5765924" cy="1600438"/>
          </a:xfrm>
          <a:prstGeom prst="rect">
            <a:avLst/>
          </a:prstGeom>
        </p:spPr>
        <p:txBody>
          <a:bodyPr wrap="square">
            <a:spAutoFit/>
          </a:bodyPr>
          <a:lstStyle/>
          <a:p>
            <a:r>
              <a:rPr lang="en-US" sz="2400" b="1" dirty="0">
                <a:latin typeface="+mj-lt"/>
              </a:rPr>
              <a:t>Saturn Observing</a:t>
            </a:r>
          </a:p>
          <a:p>
            <a:endParaRPr lang="en-US" sz="1000" dirty="0">
              <a:latin typeface="+mj-lt"/>
            </a:endParaRPr>
          </a:p>
          <a:p>
            <a:r>
              <a:rPr lang="en-US" sz="1600" b="1" dirty="0">
                <a:latin typeface="+mj-lt"/>
              </a:rPr>
              <a:t>Skynet_59531_Saturn-ST_66606_16366 </a:t>
            </a:r>
          </a:p>
          <a:p>
            <a:r>
              <a:rPr lang="en-US" sz="1600" dirty="0">
                <a:latin typeface="+mj-lt"/>
              </a:rPr>
              <a:t>Possibilities: Object is in center</a:t>
            </a:r>
          </a:p>
          <a:p>
            <a:r>
              <a:rPr lang="en-US" sz="1600" dirty="0">
                <a:latin typeface="+mj-lt"/>
              </a:rPr>
              <a:t>Saturn in Constellation Capricorn </a:t>
            </a:r>
          </a:p>
          <a:p>
            <a:r>
              <a:rPr lang="en-US" sz="1600" dirty="0">
                <a:latin typeface="+mj-lt"/>
              </a:rPr>
              <a:t>Probably H I concentrations &amp; a lot of radio frequency interference</a:t>
            </a:r>
          </a:p>
        </p:txBody>
      </p:sp>
      <p:sp>
        <p:nvSpPr>
          <p:cNvPr id="9" name="Rectangle 8">
            <a:extLst>
              <a:ext uri="{FF2B5EF4-FFF2-40B4-BE49-F238E27FC236}">
                <a16:creationId xmlns:a16="http://schemas.microsoft.com/office/drawing/2014/main" id="{FC239FC2-3930-4BFB-9470-116736614DBF}"/>
              </a:ext>
            </a:extLst>
          </p:cNvPr>
          <p:cNvSpPr/>
          <p:nvPr/>
        </p:nvSpPr>
        <p:spPr>
          <a:xfrm>
            <a:off x="1681916" y="266462"/>
            <a:ext cx="9118519" cy="923330"/>
          </a:xfrm>
          <a:prstGeom prst="rect">
            <a:avLst/>
          </a:prstGeom>
        </p:spPr>
        <p:txBody>
          <a:bodyPr wrap="square">
            <a:spAutoFit/>
          </a:bodyPr>
          <a:lstStyle/>
          <a:p>
            <a:r>
              <a:rPr lang="en-US" sz="5400" dirty="0">
                <a:latin typeface="+mj-lt"/>
              </a:rPr>
              <a:t>Raster Scans and Considerations</a:t>
            </a:r>
          </a:p>
        </p:txBody>
      </p:sp>
      <p:pic>
        <p:nvPicPr>
          <p:cNvPr id="8" name="Picture 7" descr="Chart&#10;&#10;Description automatically generated">
            <a:extLst>
              <a:ext uri="{FF2B5EF4-FFF2-40B4-BE49-F238E27FC236}">
                <a16:creationId xmlns:a16="http://schemas.microsoft.com/office/drawing/2014/main" id="{A508B113-0811-4F7A-B3B7-485C82F934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3995" y="2973729"/>
            <a:ext cx="4066089" cy="3049566"/>
          </a:xfrm>
          <a:prstGeom prst="rect">
            <a:avLst/>
          </a:prstGeom>
        </p:spPr>
      </p:pic>
      <p:pic>
        <p:nvPicPr>
          <p:cNvPr id="18" name="Picture 17" descr="Graphical user interface, chart&#10;&#10;Description automatically generated">
            <a:extLst>
              <a:ext uri="{FF2B5EF4-FFF2-40B4-BE49-F238E27FC236}">
                <a16:creationId xmlns:a16="http://schemas.microsoft.com/office/drawing/2014/main" id="{EB59252F-1E0F-41CC-AF75-B0EB430229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5086" y="2973729"/>
            <a:ext cx="4066089" cy="3049566"/>
          </a:xfrm>
          <a:prstGeom prst="rect">
            <a:avLst/>
          </a:prstGeom>
        </p:spPr>
      </p:pic>
    </p:spTree>
    <p:extLst>
      <p:ext uri="{BB962C8B-B14F-4D97-AF65-F5344CB8AC3E}">
        <p14:creationId xmlns:p14="http://schemas.microsoft.com/office/powerpoint/2010/main" val="4714692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45</a:t>
            </a:fld>
            <a:endParaRPr lang="en-US" dirty="0"/>
          </a:p>
        </p:txBody>
      </p:sp>
      <p:sp>
        <p:nvSpPr>
          <p:cNvPr id="6" name="Rectangle 5">
            <a:extLst>
              <a:ext uri="{FF2B5EF4-FFF2-40B4-BE49-F238E27FC236}">
                <a16:creationId xmlns:a16="http://schemas.microsoft.com/office/drawing/2014/main" id="{B830C2CF-6980-4A50-A3DB-4B64EEACEBD7}"/>
              </a:ext>
            </a:extLst>
          </p:cNvPr>
          <p:cNvSpPr/>
          <p:nvPr/>
        </p:nvSpPr>
        <p:spPr>
          <a:xfrm>
            <a:off x="480969" y="1087567"/>
            <a:ext cx="5525548" cy="1600438"/>
          </a:xfrm>
          <a:prstGeom prst="rect">
            <a:avLst/>
          </a:prstGeom>
        </p:spPr>
        <p:txBody>
          <a:bodyPr wrap="square">
            <a:spAutoFit/>
          </a:bodyPr>
          <a:lstStyle/>
          <a:p>
            <a:r>
              <a:rPr lang="en-US" sz="2400" b="1" dirty="0">
                <a:latin typeface="+mj-lt"/>
              </a:rPr>
              <a:t>Venus Observing</a:t>
            </a:r>
          </a:p>
          <a:p>
            <a:endParaRPr lang="en-US" sz="1000" dirty="0"/>
          </a:p>
          <a:p>
            <a:r>
              <a:rPr lang="en-US" sz="1600" b="1" dirty="0"/>
              <a:t>Skynet_59369_venus_ra_dec_60185_9044 </a:t>
            </a:r>
          </a:p>
          <a:p>
            <a:r>
              <a:rPr lang="en-US" sz="1600" dirty="0"/>
              <a:t>Venus was approx. 95% illuminated on 2021-6-04</a:t>
            </a:r>
          </a:p>
          <a:p>
            <a:r>
              <a:rPr lang="en-US" sz="1600" dirty="0"/>
              <a:t>An object is off-center.</a:t>
            </a:r>
          </a:p>
          <a:p>
            <a:r>
              <a:rPr lang="en-US" sz="1600" dirty="0"/>
              <a:t>Possibility: IC 443 SNR (a.k.a. 3C 157 matches the coordinates)</a:t>
            </a:r>
          </a:p>
        </p:txBody>
      </p:sp>
      <p:pic>
        <p:nvPicPr>
          <p:cNvPr id="7" name="Picture 6" descr="Chart&#10;&#10;Description automatically generated">
            <a:extLst>
              <a:ext uri="{FF2B5EF4-FFF2-40B4-BE49-F238E27FC236}">
                <a16:creationId xmlns:a16="http://schemas.microsoft.com/office/drawing/2014/main" id="{5144F6A9-6B59-46B9-848D-641B1F38CE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2196" y="2692090"/>
            <a:ext cx="4363059" cy="3753374"/>
          </a:xfrm>
          <a:prstGeom prst="rect">
            <a:avLst/>
          </a:prstGeom>
        </p:spPr>
      </p:pic>
      <p:sp>
        <p:nvSpPr>
          <p:cNvPr id="9" name="Rectangle 8">
            <a:extLst>
              <a:ext uri="{FF2B5EF4-FFF2-40B4-BE49-F238E27FC236}">
                <a16:creationId xmlns:a16="http://schemas.microsoft.com/office/drawing/2014/main" id="{4E0D566C-6A18-4BEF-A3A0-CADA28848E0F}"/>
              </a:ext>
            </a:extLst>
          </p:cNvPr>
          <p:cNvSpPr/>
          <p:nvPr/>
        </p:nvSpPr>
        <p:spPr>
          <a:xfrm>
            <a:off x="1532388" y="212958"/>
            <a:ext cx="9127223" cy="923330"/>
          </a:xfrm>
          <a:prstGeom prst="rect">
            <a:avLst/>
          </a:prstGeom>
        </p:spPr>
        <p:txBody>
          <a:bodyPr wrap="square">
            <a:spAutoFit/>
          </a:bodyPr>
          <a:lstStyle/>
          <a:p>
            <a:r>
              <a:rPr lang="en-US" sz="5400" dirty="0">
                <a:latin typeface="+mj-lt"/>
              </a:rPr>
              <a:t>Raster Scans and Considerations</a:t>
            </a:r>
          </a:p>
        </p:txBody>
      </p:sp>
      <p:pic>
        <p:nvPicPr>
          <p:cNvPr id="8" name="Picture 7" descr="Table&#10;&#10;Description automatically generated">
            <a:extLst>
              <a:ext uri="{FF2B5EF4-FFF2-40B4-BE49-F238E27FC236}">
                <a16:creationId xmlns:a16="http://schemas.microsoft.com/office/drawing/2014/main" id="{4223DB67-678A-4FB8-A6DB-5289CE785E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9885" y="2433480"/>
            <a:ext cx="4981146" cy="3740053"/>
          </a:xfrm>
          <a:prstGeom prst="rect">
            <a:avLst/>
          </a:prstGeom>
        </p:spPr>
      </p:pic>
      <p:sp>
        <p:nvSpPr>
          <p:cNvPr id="10" name="TextBox 9">
            <a:extLst>
              <a:ext uri="{FF2B5EF4-FFF2-40B4-BE49-F238E27FC236}">
                <a16:creationId xmlns:a16="http://schemas.microsoft.com/office/drawing/2014/main" id="{622FCDFB-32BF-4478-9EBF-3D80D61794EA}"/>
              </a:ext>
            </a:extLst>
          </p:cNvPr>
          <p:cNvSpPr txBox="1"/>
          <p:nvPr/>
        </p:nvSpPr>
        <p:spPr>
          <a:xfrm>
            <a:off x="6686375" y="6233239"/>
            <a:ext cx="3848450" cy="246221"/>
          </a:xfrm>
          <a:prstGeom prst="rect">
            <a:avLst/>
          </a:prstGeom>
          <a:noFill/>
        </p:spPr>
        <p:txBody>
          <a:bodyPr wrap="square">
            <a:spAutoFit/>
          </a:bodyPr>
          <a:lstStyle/>
          <a:p>
            <a:r>
              <a:rPr lang="en-US" sz="1000" dirty="0"/>
              <a:t>Source: The Spectra of Radio Sources in the Revised 3C Catalogue</a:t>
            </a:r>
          </a:p>
        </p:txBody>
      </p:sp>
    </p:spTree>
    <p:extLst>
      <p:ext uri="{BB962C8B-B14F-4D97-AF65-F5344CB8AC3E}">
        <p14:creationId xmlns:p14="http://schemas.microsoft.com/office/powerpoint/2010/main" val="191946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46</a:t>
            </a:fld>
            <a:endParaRPr lang="en-US" dirty="0"/>
          </a:p>
        </p:txBody>
      </p:sp>
      <p:sp>
        <p:nvSpPr>
          <p:cNvPr id="9" name="Rectangle 8">
            <a:extLst>
              <a:ext uri="{FF2B5EF4-FFF2-40B4-BE49-F238E27FC236}">
                <a16:creationId xmlns:a16="http://schemas.microsoft.com/office/drawing/2014/main" id="{4E0D566C-6A18-4BEF-A3A0-CADA28848E0F}"/>
              </a:ext>
            </a:extLst>
          </p:cNvPr>
          <p:cNvSpPr/>
          <p:nvPr/>
        </p:nvSpPr>
        <p:spPr>
          <a:xfrm>
            <a:off x="1545129" y="201390"/>
            <a:ext cx="9101741" cy="923330"/>
          </a:xfrm>
          <a:prstGeom prst="rect">
            <a:avLst/>
          </a:prstGeom>
        </p:spPr>
        <p:txBody>
          <a:bodyPr wrap="square">
            <a:spAutoFit/>
          </a:bodyPr>
          <a:lstStyle/>
          <a:p>
            <a:r>
              <a:rPr lang="en-US" sz="5400" dirty="0">
                <a:latin typeface="+mj-lt"/>
              </a:rPr>
              <a:t>Raster Scans and Considerations</a:t>
            </a:r>
          </a:p>
        </p:txBody>
      </p:sp>
      <p:pic>
        <p:nvPicPr>
          <p:cNvPr id="4" name="Picture 3" descr="Graphical user interface, text, application&#10;&#10;Description automatically generated">
            <a:extLst>
              <a:ext uri="{FF2B5EF4-FFF2-40B4-BE49-F238E27FC236}">
                <a16:creationId xmlns:a16="http://schemas.microsoft.com/office/drawing/2014/main" id="{B30BA173-6281-402D-9DD9-8F3CB9ED4C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7399" y="1411612"/>
            <a:ext cx="5227796" cy="1313173"/>
          </a:xfrm>
          <a:prstGeom prst="rect">
            <a:avLst/>
          </a:prstGeom>
        </p:spPr>
      </p:pic>
      <p:pic>
        <p:nvPicPr>
          <p:cNvPr id="12" name="Picture 11" descr="Graphical user interface, text, application&#10;&#10;Description automatically generated">
            <a:extLst>
              <a:ext uri="{FF2B5EF4-FFF2-40B4-BE49-F238E27FC236}">
                <a16:creationId xmlns:a16="http://schemas.microsoft.com/office/drawing/2014/main" id="{122B3B35-0EE1-40A9-B6E8-CA60EED1A5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896" y="1402685"/>
            <a:ext cx="4902524" cy="1322100"/>
          </a:xfrm>
          <a:prstGeom prst="rect">
            <a:avLst/>
          </a:prstGeom>
        </p:spPr>
      </p:pic>
      <p:pic>
        <p:nvPicPr>
          <p:cNvPr id="14" name="Picture 13" descr="Chart&#10;&#10;Description automatically generated">
            <a:extLst>
              <a:ext uri="{FF2B5EF4-FFF2-40B4-BE49-F238E27FC236}">
                <a16:creationId xmlns:a16="http://schemas.microsoft.com/office/drawing/2014/main" id="{FF0FAF88-50AA-48EC-8A5C-44D49C31EF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433" y="2686322"/>
            <a:ext cx="4797987" cy="1974269"/>
          </a:xfrm>
          <a:prstGeom prst="rect">
            <a:avLst/>
          </a:prstGeom>
        </p:spPr>
      </p:pic>
      <p:pic>
        <p:nvPicPr>
          <p:cNvPr id="16" name="Picture 15" descr="Chart, histogram&#10;&#10;Description automatically generated">
            <a:extLst>
              <a:ext uri="{FF2B5EF4-FFF2-40B4-BE49-F238E27FC236}">
                <a16:creationId xmlns:a16="http://schemas.microsoft.com/office/drawing/2014/main" id="{836F28B6-A5DB-40AE-867D-B9C3291B6E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30035" y="2709708"/>
            <a:ext cx="4902524" cy="2064221"/>
          </a:xfrm>
          <a:prstGeom prst="rect">
            <a:avLst/>
          </a:prstGeom>
        </p:spPr>
      </p:pic>
      <p:sp>
        <p:nvSpPr>
          <p:cNvPr id="17" name="TextBox 16">
            <a:extLst>
              <a:ext uri="{FF2B5EF4-FFF2-40B4-BE49-F238E27FC236}">
                <a16:creationId xmlns:a16="http://schemas.microsoft.com/office/drawing/2014/main" id="{B95F6455-CD97-4964-B6C8-57DD4E13D0F7}"/>
              </a:ext>
            </a:extLst>
          </p:cNvPr>
          <p:cNvSpPr txBox="1"/>
          <p:nvPr/>
        </p:nvSpPr>
        <p:spPr>
          <a:xfrm>
            <a:off x="1687816" y="4947483"/>
            <a:ext cx="9559165" cy="1600438"/>
          </a:xfrm>
          <a:prstGeom prst="rect">
            <a:avLst/>
          </a:prstGeom>
          <a:noFill/>
        </p:spPr>
        <p:txBody>
          <a:bodyPr wrap="square" rtlCol="0">
            <a:spAutoFit/>
          </a:bodyPr>
          <a:lstStyle/>
          <a:p>
            <a:r>
              <a:rPr kumimoji="0" lang="en-US" altLang="en-US" sz="1400" b="0" i="0" u="none" strike="noStrike" cap="none" normalizeH="0" baseline="0" dirty="0">
                <a:ln>
                  <a:noFill/>
                </a:ln>
                <a:solidFill>
                  <a:schemeClr val="tx1"/>
                </a:solidFill>
                <a:effectLst/>
                <a:latin typeface="+mj-lt"/>
              </a:rPr>
              <a:t>The 20m options are a scan in the RA sweep direction versus the Dec sweep direction and it has an impact.  Doing RA sweeps, I believe, runs the greater risk of skimming the horizon continuously and picking up reflections with the beam's side lobes throughout the lower part of the RA scan, if low enough on the horizon, e.g., about 30 degrees.  When I switched to Dec sweeps (up and down) the raster scan did not dwell in the horizontal area continuously.  </a:t>
            </a:r>
          </a:p>
          <a:p>
            <a:pPr marL="171450" indent="-171450">
              <a:buFont typeface="Arial" panose="020B0604020202020204" pitchFamily="34" charset="0"/>
              <a:buChar char="•"/>
            </a:pPr>
            <a:r>
              <a:rPr lang="en-US" sz="1400" dirty="0">
                <a:latin typeface="+mj-lt"/>
              </a:rPr>
              <a:t>See Elevation comment on Slide 9</a:t>
            </a:r>
          </a:p>
          <a:p>
            <a:pPr marL="171450" indent="-171450">
              <a:buFont typeface="Arial" panose="020B0604020202020204" pitchFamily="34" charset="0"/>
              <a:buChar char="•"/>
            </a:pPr>
            <a:r>
              <a:rPr lang="en-US" sz="1400" dirty="0">
                <a:latin typeface="+mj-lt"/>
              </a:rPr>
              <a:t>Actual elevation in degrees from low 30s to high 30s (A reason for minimum elevation inputs) </a:t>
            </a:r>
          </a:p>
          <a:p>
            <a:pPr marL="171450" indent="-171450">
              <a:buFont typeface="Arial" panose="020B0604020202020204" pitchFamily="34" charset="0"/>
              <a:buChar char="•"/>
            </a:pPr>
            <a:r>
              <a:rPr lang="en-US" sz="1400" dirty="0">
                <a:latin typeface="+mj-lt"/>
              </a:rPr>
              <a:t>Signal drift (see slide 15)?</a:t>
            </a:r>
          </a:p>
        </p:txBody>
      </p:sp>
      <p:sp>
        <p:nvSpPr>
          <p:cNvPr id="11" name="TextBox 10">
            <a:extLst>
              <a:ext uri="{FF2B5EF4-FFF2-40B4-BE49-F238E27FC236}">
                <a16:creationId xmlns:a16="http://schemas.microsoft.com/office/drawing/2014/main" id="{F73E0408-F29F-480E-B280-205E1C8E21BB}"/>
              </a:ext>
            </a:extLst>
          </p:cNvPr>
          <p:cNvSpPr txBox="1"/>
          <p:nvPr/>
        </p:nvSpPr>
        <p:spPr>
          <a:xfrm>
            <a:off x="496805" y="1042280"/>
            <a:ext cx="5501323" cy="369332"/>
          </a:xfrm>
          <a:prstGeom prst="rect">
            <a:avLst/>
          </a:prstGeom>
          <a:noFill/>
        </p:spPr>
        <p:txBody>
          <a:bodyPr wrap="square">
            <a:spAutoFit/>
          </a:bodyPr>
          <a:lstStyle/>
          <a:p>
            <a:r>
              <a:rPr lang="en-US" sz="1800" b="1" dirty="0">
                <a:latin typeface="+mj-lt"/>
              </a:rPr>
              <a:t>Venus Observing (Beam Sweep Experiment)</a:t>
            </a:r>
          </a:p>
        </p:txBody>
      </p:sp>
    </p:spTree>
    <p:extLst>
      <p:ext uri="{BB962C8B-B14F-4D97-AF65-F5344CB8AC3E}">
        <p14:creationId xmlns:p14="http://schemas.microsoft.com/office/powerpoint/2010/main" val="32214354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5578475"/>
            <a:ext cx="1143000" cy="1143000"/>
          </a:xfrm>
          <a:prstGeom prst="rect">
            <a:avLst/>
          </a:prstGeom>
        </p:spPr>
      </p:pic>
      <p:sp>
        <p:nvSpPr>
          <p:cNvPr id="9" name="Slide Number Placeholder 8"/>
          <p:cNvSpPr>
            <a:spLocks noGrp="1"/>
          </p:cNvSpPr>
          <p:nvPr>
            <p:ph type="sldNum" sz="quarter" idx="12"/>
          </p:nvPr>
        </p:nvSpPr>
        <p:spPr/>
        <p:txBody>
          <a:bodyPr/>
          <a:lstStyle/>
          <a:p>
            <a:fld id="{CA8D75EB-B86C-434C-A07B-B887823EC4F8}" type="slidenum">
              <a:rPr lang="en-US" smtClean="0"/>
              <a:t>47</a:t>
            </a:fld>
            <a:endParaRPr lang="en-US" dirty="0"/>
          </a:p>
        </p:txBody>
      </p:sp>
      <p:sp>
        <p:nvSpPr>
          <p:cNvPr id="16" name="Rectangle 15">
            <a:extLst>
              <a:ext uri="{FF2B5EF4-FFF2-40B4-BE49-F238E27FC236}">
                <a16:creationId xmlns:a16="http://schemas.microsoft.com/office/drawing/2014/main" id="{23108B32-22D0-4DFF-826E-51F13D7B2891}"/>
              </a:ext>
            </a:extLst>
          </p:cNvPr>
          <p:cNvSpPr/>
          <p:nvPr/>
        </p:nvSpPr>
        <p:spPr>
          <a:xfrm>
            <a:off x="1197394" y="3686881"/>
            <a:ext cx="2199194" cy="1077218"/>
          </a:xfrm>
          <a:prstGeom prst="rect">
            <a:avLst/>
          </a:prstGeom>
        </p:spPr>
        <p:txBody>
          <a:bodyPr wrap="square">
            <a:spAutoFit/>
          </a:bodyPr>
          <a:lstStyle/>
          <a:p>
            <a:r>
              <a:rPr lang="en-US" sz="1600" dirty="0"/>
              <a:t>Possibilities: </a:t>
            </a:r>
          </a:p>
          <a:p>
            <a:pPr marL="285750" indent="-285750">
              <a:buFont typeface="Arial" panose="020B0604020202020204" pitchFamily="34" charset="0"/>
              <a:buChar char="•"/>
            </a:pPr>
            <a:r>
              <a:rPr lang="en-US" sz="1600" dirty="0"/>
              <a:t>Satellite</a:t>
            </a:r>
          </a:p>
          <a:p>
            <a:pPr marL="285750" indent="-285750">
              <a:buFont typeface="Arial" panose="020B0604020202020204" pitchFamily="34" charset="0"/>
              <a:buChar char="•"/>
            </a:pPr>
            <a:r>
              <a:rPr lang="en-US" sz="1600" dirty="0"/>
              <a:t>An object is off-center.  </a:t>
            </a:r>
          </a:p>
        </p:txBody>
      </p:sp>
      <p:sp>
        <p:nvSpPr>
          <p:cNvPr id="2" name="Rectangle 1">
            <a:extLst>
              <a:ext uri="{FF2B5EF4-FFF2-40B4-BE49-F238E27FC236}">
                <a16:creationId xmlns:a16="http://schemas.microsoft.com/office/drawing/2014/main" id="{D4E00E60-7F12-450C-A5B9-AE0D2C936AF8}"/>
              </a:ext>
            </a:extLst>
          </p:cNvPr>
          <p:cNvSpPr/>
          <p:nvPr/>
        </p:nvSpPr>
        <p:spPr>
          <a:xfrm>
            <a:off x="500056" y="1223045"/>
            <a:ext cx="1922770" cy="369332"/>
          </a:xfrm>
          <a:prstGeom prst="rect">
            <a:avLst/>
          </a:prstGeom>
        </p:spPr>
        <p:txBody>
          <a:bodyPr wrap="none">
            <a:spAutoFit/>
          </a:bodyPr>
          <a:lstStyle/>
          <a:p>
            <a:r>
              <a:rPr lang="en-US" b="1" dirty="0">
                <a:latin typeface="+mj-lt"/>
              </a:rPr>
              <a:t>Mercury Observing</a:t>
            </a:r>
          </a:p>
        </p:txBody>
      </p:sp>
      <p:pic>
        <p:nvPicPr>
          <p:cNvPr id="5" name="Picture 4" descr="Graphical user interface&#10;&#10;Description automatically generated">
            <a:extLst>
              <a:ext uri="{FF2B5EF4-FFF2-40B4-BE49-F238E27FC236}">
                <a16:creationId xmlns:a16="http://schemas.microsoft.com/office/drawing/2014/main" id="{1DB5373F-5E41-482D-B7BE-16F88E6D9D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58" y="3686881"/>
            <a:ext cx="3537963" cy="2852031"/>
          </a:xfrm>
          <a:prstGeom prst="rect">
            <a:avLst/>
          </a:prstGeom>
        </p:spPr>
      </p:pic>
      <p:sp>
        <p:nvSpPr>
          <p:cNvPr id="12" name="Rectangle 11">
            <a:extLst>
              <a:ext uri="{FF2B5EF4-FFF2-40B4-BE49-F238E27FC236}">
                <a16:creationId xmlns:a16="http://schemas.microsoft.com/office/drawing/2014/main" id="{533D2F30-9F07-4BA7-818F-F4163A781444}"/>
              </a:ext>
            </a:extLst>
          </p:cNvPr>
          <p:cNvSpPr/>
          <p:nvPr/>
        </p:nvSpPr>
        <p:spPr>
          <a:xfrm>
            <a:off x="1570296" y="246947"/>
            <a:ext cx="9051407" cy="923330"/>
          </a:xfrm>
          <a:prstGeom prst="rect">
            <a:avLst/>
          </a:prstGeom>
        </p:spPr>
        <p:txBody>
          <a:bodyPr wrap="square">
            <a:spAutoFit/>
          </a:bodyPr>
          <a:lstStyle/>
          <a:p>
            <a:r>
              <a:rPr lang="en-US" sz="5400" dirty="0">
                <a:latin typeface="+mj-lt"/>
              </a:rPr>
              <a:t>Raster Scans and Considerations</a:t>
            </a:r>
          </a:p>
        </p:txBody>
      </p:sp>
      <p:pic>
        <p:nvPicPr>
          <p:cNvPr id="15" name="Picture 14" descr="Graphical user interface, text, application, email&#10;&#10;Description automatically generated">
            <a:extLst>
              <a:ext uri="{FF2B5EF4-FFF2-40B4-BE49-F238E27FC236}">
                <a16:creationId xmlns:a16="http://schemas.microsoft.com/office/drawing/2014/main" id="{91677B55-B134-440B-A1A7-A12FA9723E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653" y="1828488"/>
            <a:ext cx="5300346" cy="1364641"/>
          </a:xfrm>
          <a:prstGeom prst="rect">
            <a:avLst/>
          </a:prstGeom>
        </p:spPr>
      </p:pic>
      <p:pic>
        <p:nvPicPr>
          <p:cNvPr id="17" name="Picture 16" descr="Chart, histogram&#10;&#10;Description automatically generated">
            <a:extLst>
              <a:ext uri="{FF2B5EF4-FFF2-40B4-BE49-F238E27FC236}">
                <a16:creationId xmlns:a16="http://schemas.microsoft.com/office/drawing/2014/main" id="{11623ABA-FCD5-4AB3-94CE-6DD5DC8157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3291" y="3586857"/>
            <a:ext cx="3705929" cy="2776196"/>
          </a:xfrm>
          <a:prstGeom prst="rect">
            <a:avLst/>
          </a:prstGeom>
        </p:spPr>
      </p:pic>
      <p:pic>
        <p:nvPicPr>
          <p:cNvPr id="18" name="Picture 17" descr="Table&#10;&#10;Description automatically generated with medium confidence">
            <a:extLst>
              <a:ext uri="{FF2B5EF4-FFF2-40B4-BE49-F238E27FC236}">
                <a16:creationId xmlns:a16="http://schemas.microsoft.com/office/drawing/2014/main" id="{9D9662C1-4EF9-4A05-A5DC-C9A91B9D35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0456" y="1155073"/>
            <a:ext cx="2744375" cy="2220690"/>
          </a:xfrm>
          <a:prstGeom prst="rect">
            <a:avLst/>
          </a:prstGeom>
        </p:spPr>
      </p:pic>
    </p:spTree>
    <p:extLst>
      <p:ext uri="{BB962C8B-B14F-4D97-AF65-F5344CB8AC3E}">
        <p14:creationId xmlns:p14="http://schemas.microsoft.com/office/powerpoint/2010/main" val="36798171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48</a:t>
            </a:fld>
            <a:endParaRPr lang="en-US" dirty="0"/>
          </a:p>
        </p:txBody>
      </p:sp>
      <p:sp>
        <p:nvSpPr>
          <p:cNvPr id="6" name="Rectangle 5">
            <a:extLst>
              <a:ext uri="{FF2B5EF4-FFF2-40B4-BE49-F238E27FC236}">
                <a16:creationId xmlns:a16="http://schemas.microsoft.com/office/drawing/2014/main" id="{B830C2CF-6980-4A50-A3DB-4B64EEACEBD7}"/>
              </a:ext>
            </a:extLst>
          </p:cNvPr>
          <p:cNvSpPr/>
          <p:nvPr/>
        </p:nvSpPr>
        <p:spPr>
          <a:xfrm>
            <a:off x="360801" y="1365305"/>
            <a:ext cx="9373224" cy="1323439"/>
          </a:xfrm>
          <a:prstGeom prst="rect">
            <a:avLst/>
          </a:prstGeom>
        </p:spPr>
        <p:txBody>
          <a:bodyPr wrap="square">
            <a:spAutoFit/>
          </a:bodyPr>
          <a:lstStyle/>
          <a:p>
            <a:r>
              <a:rPr lang="en-US" sz="1600" dirty="0"/>
              <a:t>Skynet_59331_ASTR_344_Mars2_EmmyWisz_59473_8294 (4-27-2021)</a:t>
            </a:r>
          </a:p>
          <a:p>
            <a:r>
              <a:rPr lang="en-US" sz="1600" dirty="0"/>
              <a:t>Possibility: IC 443 (a.k.a. 3C 157) Again!</a:t>
            </a:r>
          </a:p>
          <a:p>
            <a:r>
              <a:rPr lang="en-US" sz="1600" dirty="0"/>
              <a:t>An object is off-center. Center Frequency 1396.0 MHz, Low Resolution. Bright object is IC443 Supernova Remnant (exact coordinates RA 06h 17m 13s; Dec +22d 31m 05s)</a:t>
            </a:r>
          </a:p>
          <a:p>
            <a:endParaRPr lang="en-US" sz="1600" dirty="0"/>
          </a:p>
        </p:txBody>
      </p:sp>
      <p:sp>
        <p:nvSpPr>
          <p:cNvPr id="2" name="Rectangle 1">
            <a:extLst>
              <a:ext uri="{FF2B5EF4-FFF2-40B4-BE49-F238E27FC236}">
                <a16:creationId xmlns:a16="http://schemas.microsoft.com/office/drawing/2014/main" id="{74367486-157D-4D00-B24F-CB1613C4AB99}"/>
              </a:ext>
            </a:extLst>
          </p:cNvPr>
          <p:cNvSpPr/>
          <p:nvPr/>
        </p:nvSpPr>
        <p:spPr>
          <a:xfrm>
            <a:off x="360801" y="980584"/>
            <a:ext cx="2290119" cy="369332"/>
          </a:xfrm>
          <a:prstGeom prst="rect">
            <a:avLst/>
          </a:prstGeom>
        </p:spPr>
        <p:txBody>
          <a:bodyPr wrap="square">
            <a:spAutoFit/>
          </a:bodyPr>
          <a:lstStyle/>
          <a:p>
            <a:r>
              <a:rPr lang="en-US" b="1" dirty="0"/>
              <a:t>Mars Observing</a:t>
            </a:r>
          </a:p>
        </p:txBody>
      </p:sp>
      <p:pic>
        <p:nvPicPr>
          <p:cNvPr id="7" name="Picture 6" descr="Chart&#10;&#10;Description automatically generated">
            <a:extLst>
              <a:ext uri="{FF2B5EF4-FFF2-40B4-BE49-F238E27FC236}">
                <a16:creationId xmlns:a16="http://schemas.microsoft.com/office/drawing/2014/main" id="{BAB2624B-9308-4421-90B1-ECD7B3713F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5580" y="2850536"/>
            <a:ext cx="4471332" cy="3688376"/>
          </a:xfrm>
          <a:prstGeom prst="rect">
            <a:avLst/>
          </a:prstGeom>
        </p:spPr>
      </p:pic>
      <p:sp>
        <p:nvSpPr>
          <p:cNvPr id="8" name="Rectangle 7">
            <a:extLst>
              <a:ext uri="{FF2B5EF4-FFF2-40B4-BE49-F238E27FC236}">
                <a16:creationId xmlns:a16="http://schemas.microsoft.com/office/drawing/2014/main" id="{8336C186-5530-4520-A807-AA40C804E9E8}"/>
              </a:ext>
            </a:extLst>
          </p:cNvPr>
          <p:cNvSpPr/>
          <p:nvPr/>
        </p:nvSpPr>
        <p:spPr>
          <a:xfrm>
            <a:off x="1181299" y="181798"/>
            <a:ext cx="9373224" cy="923330"/>
          </a:xfrm>
          <a:prstGeom prst="rect">
            <a:avLst/>
          </a:prstGeom>
        </p:spPr>
        <p:txBody>
          <a:bodyPr wrap="square">
            <a:spAutoFit/>
          </a:bodyPr>
          <a:lstStyle/>
          <a:p>
            <a:r>
              <a:rPr lang="en-US" sz="5400" dirty="0">
                <a:latin typeface="+mj-lt"/>
              </a:rPr>
              <a:t>Raster Scans and Considerations</a:t>
            </a:r>
          </a:p>
        </p:txBody>
      </p:sp>
      <p:pic>
        <p:nvPicPr>
          <p:cNvPr id="15" name="Picture 14" descr="Table&#10;&#10;Description automatically generated">
            <a:extLst>
              <a:ext uri="{FF2B5EF4-FFF2-40B4-BE49-F238E27FC236}">
                <a16:creationId xmlns:a16="http://schemas.microsoft.com/office/drawing/2014/main" id="{A7A7DD70-3B23-4DCB-90EC-2A4D7D0EF5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0663" y="2431783"/>
            <a:ext cx="4971783" cy="3733023"/>
          </a:xfrm>
          <a:prstGeom prst="rect">
            <a:avLst/>
          </a:prstGeom>
        </p:spPr>
      </p:pic>
      <p:sp>
        <p:nvSpPr>
          <p:cNvPr id="9" name="TextBox 8">
            <a:extLst>
              <a:ext uri="{FF2B5EF4-FFF2-40B4-BE49-F238E27FC236}">
                <a16:creationId xmlns:a16="http://schemas.microsoft.com/office/drawing/2014/main" id="{2B8390A0-278D-4B8F-AD76-3A963AE62E68}"/>
              </a:ext>
            </a:extLst>
          </p:cNvPr>
          <p:cNvSpPr txBox="1"/>
          <p:nvPr/>
        </p:nvSpPr>
        <p:spPr>
          <a:xfrm>
            <a:off x="6497970" y="6186854"/>
            <a:ext cx="3848450" cy="246221"/>
          </a:xfrm>
          <a:prstGeom prst="rect">
            <a:avLst/>
          </a:prstGeom>
          <a:noFill/>
        </p:spPr>
        <p:txBody>
          <a:bodyPr wrap="square">
            <a:spAutoFit/>
          </a:bodyPr>
          <a:lstStyle/>
          <a:p>
            <a:r>
              <a:rPr lang="en-US" sz="1000" dirty="0"/>
              <a:t>Source: The Spectra of Radio Sources in the Revised 3C Catalogue</a:t>
            </a:r>
          </a:p>
        </p:txBody>
      </p:sp>
    </p:spTree>
    <p:extLst>
      <p:ext uri="{BB962C8B-B14F-4D97-AF65-F5344CB8AC3E}">
        <p14:creationId xmlns:p14="http://schemas.microsoft.com/office/powerpoint/2010/main" val="4810718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55731" y="1644446"/>
            <a:ext cx="7477866" cy="3970318"/>
          </a:xfrm>
          <a:prstGeom prst="rect">
            <a:avLst/>
          </a:prstGeom>
          <a:ln>
            <a:solidFill>
              <a:schemeClr val="tx1"/>
            </a:solidFill>
          </a:ln>
        </p:spPr>
        <p:txBody>
          <a:bodyPr wrap="square">
            <a:spAutoFit/>
          </a:bodyPr>
          <a:lstStyle/>
          <a:p>
            <a:pPr algn="ctr"/>
            <a:r>
              <a:rPr lang="en-US" sz="3600" dirty="0">
                <a:latin typeface="+mj-lt"/>
              </a:rPr>
              <a:t>Conclusion: This presentation was “painted with a rather broad brush.” It was not possible to research every raster scan or observation in detail, but hopefully you are now better equipped to understand your own raster observations.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6" name="Rectangle 5"/>
          <p:cNvSpPr/>
          <p:nvPr/>
        </p:nvSpPr>
        <p:spPr>
          <a:xfrm>
            <a:off x="2832446" y="630487"/>
            <a:ext cx="6527108" cy="923330"/>
          </a:xfrm>
          <a:prstGeom prst="rect">
            <a:avLst/>
          </a:prstGeom>
        </p:spPr>
        <p:txBody>
          <a:bodyPr wrap="none">
            <a:spAutoFit/>
          </a:bodyPr>
          <a:lstStyle/>
          <a:p>
            <a:r>
              <a:rPr lang="en-US" sz="5400" dirty="0">
                <a:latin typeface="+mj-lt"/>
              </a:rPr>
              <a:t>20m Useful Comments</a:t>
            </a:r>
          </a:p>
        </p:txBody>
      </p:sp>
      <p:sp>
        <p:nvSpPr>
          <p:cNvPr id="7"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49</a:t>
            </a:fld>
            <a:endParaRPr lang="en-US" dirty="0"/>
          </a:p>
        </p:txBody>
      </p:sp>
    </p:spTree>
    <p:extLst>
      <p:ext uri="{BB962C8B-B14F-4D97-AF65-F5344CB8AC3E}">
        <p14:creationId xmlns:p14="http://schemas.microsoft.com/office/powerpoint/2010/main" val="2810338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63415"/>
            <a:ext cx="9144000" cy="855785"/>
          </a:xfrm>
        </p:spPr>
        <p:txBody>
          <a:bodyPr>
            <a:normAutofit fontScale="90000"/>
          </a:bodyPr>
          <a:lstStyle/>
          <a:p>
            <a:r>
              <a:rPr lang="en-US" dirty="0"/>
              <a:t>20 Meter Dish Demo</a:t>
            </a:r>
          </a:p>
        </p:txBody>
      </p:sp>
      <p:sp>
        <p:nvSpPr>
          <p:cNvPr id="3" name="Subtitle 2"/>
          <p:cNvSpPr>
            <a:spLocks noGrp="1"/>
          </p:cNvSpPr>
          <p:nvPr>
            <p:ph type="subTitle" idx="1"/>
          </p:nvPr>
        </p:nvSpPr>
        <p:spPr>
          <a:xfrm>
            <a:off x="1524000" y="1219200"/>
            <a:ext cx="9144000" cy="4396154"/>
          </a:xfrm>
        </p:spPr>
        <p:txBody>
          <a:bodyPr>
            <a:normAutofit/>
          </a:bodyPr>
          <a:lstStyle/>
          <a:p>
            <a:pPr algn="l"/>
            <a:r>
              <a:rPr lang="en-US" b="1" dirty="0"/>
              <a:t>Add a Radio Observation</a:t>
            </a:r>
          </a:p>
          <a:p>
            <a:pPr algn="l"/>
            <a:r>
              <a:rPr lang="en-US" dirty="0"/>
              <a:t>-Select an Object </a:t>
            </a:r>
          </a:p>
          <a:p>
            <a:pPr algn="l"/>
            <a:r>
              <a:rPr lang="en-US" dirty="0"/>
              <a:t> (Database or RA/Dec)</a:t>
            </a:r>
          </a:p>
          <a:p>
            <a:pPr algn="l"/>
            <a:r>
              <a:rPr lang="en-US" dirty="0"/>
              <a:t>-Minimum Elevation</a:t>
            </a:r>
          </a:p>
          <a:p>
            <a:pPr algn="l"/>
            <a:r>
              <a:rPr lang="en-US" dirty="0"/>
              <a:t> (Used for mapping)</a:t>
            </a:r>
          </a:p>
          <a:p>
            <a:pPr algn="l"/>
            <a:r>
              <a:rPr lang="en-US" dirty="0"/>
              <a:t>-Solar Separation</a:t>
            </a:r>
          </a:p>
          <a:p>
            <a:pPr algn="l"/>
            <a:r>
              <a:rPr lang="en-US" dirty="0"/>
              <a:t> (to prevent solar side lobe </a:t>
            </a:r>
          </a:p>
          <a:p>
            <a:pPr algn="l"/>
            <a:r>
              <a:rPr lang="en-US" dirty="0"/>
              <a:t>  interference)</a:t>
            </a:r>
          </a:p>
          <a:p>
            <a:pPr algn="l"/>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2286" y="1219200"/>
            <a:ext cx="5200453" cy="4759368"/>
          </a:xfrm>
          <a:prstGeom prst="rect">
            <a:avLst/>
          </a:prstGeom>
        </p:spPr>
      </p:pic>
      <p:sp>
        <p:nvSpPr>
          <p:cNvPr id="5" name="Slide Number Placeholder 4"/>
          <p:cNvSpPr>
            <a:spLocks noGrp="1"/>
          </p:cNvSpPr>
          <p:nvPr>
            <p:ph type="sldNum" sz="quarter" idx="12"/>
          </p:nvPr>
        </p:nvSpPr>
        <p:spPr/>
        <p:txBody>
          <a:bodyPr/>
          <a:lstStyle/>
          <a:p>
            <a:fld id="{CA8D75EB-B86C-434C-A07B-B887823EC4F8}" type="slidenum">
              <a:rPr lang="en-US" smtClean="0"/>
              <a:t>5</a:t>
            </a:fld>
            <a:endParaRPr lang="en-US" dirty="0"/>
          </a:p>
        </p:txBody>
      </p:sp>
    </p:spTree>
    <p:extLst>
      <p:ext uri="{BB962C8B-B14F-4D97-AF65-F5344CB8AC3E}">
        <p14:creationId xmlns:p14="http://schemas.microsoft.com/office/powerpoint/2010/main" val="29808405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6" name="Slide Number Placeholder 5"/>
          <p:cNvSpPr>
            <a:spLocks noGrp="1"/>
          </p:cNvSpPr>
          <p:nvPr>
            <p:ph type="sldNum" sz="quarter" idx="12"/>
          </p:nvPr>
        </p:nvSpPr>
        <p:spPr/>
        <p:txBody>
          <a:bodyPr/>
          <a:lstStyle/>
          <a:p>
            <a:fld id="{CA8D75EB-B86C-434C-A07B-B887823EC4F8}" type="slidenum">
              <a:rPr lang="en-US" smtClean="0"/>
              <a:t>50</a:t>
            </a:fld>
            <a:endParaRPr lang="en-US" dirty="0"/>
          </a:p>
        </p:txBody>
      </p:sp>
      <p:sp>
        <p:nvSpPr>
          <p:cNvPr id="2" name="Rectangle 1">
            <a:extLst>
              <a:ext uri="{FF2B5EF4-FFF2-40B4-BE49-F238E27FC236}">
                <a16:creationId xmlns:a16="http://schemas.microsoft.com/office/drawing/2014/main" id="{965182BA-01AA-4D46-BC60-C5E086F26CB5}"/>
              </a:ext>
            </a:extLst>
          </p:cNvPr>
          <p:cNvSpPr/>
          <p:nvPr/>
        </p:nvSpPr>
        <p:spPr>
          <a:xfrm>
            <a:off x="3194108" y="241120"/>
            <a:ext cx="5372946" cy="707886"/>
          </a:xfrm>
          <a:prstGeom prst="rect">
            <a:avLst/>
          </a:prstGeom>
        </p:spPr>
        <p:txBody>
          <a:bodyPr wrap="none">
            <a:spAutoFit/>
          </a:bodyPr>
          <a:lstStyle/>
          <a:p>
            <a:r>
              <a:rPr lang="en-US" sz="4000" dirty="0"/>
              <a:t>20m Observing Podcasts</a:t>
            </a:r>
          </a:p>
        </p:txBody>
      </p:sp>
      <p:sp>
        <p:nvSpPr>
          <p:cNvPr id="5" name="Rectangle 4">
            <a:extLst>
              <a:ext uri="{FF2B5EF4-FFF2-40B4-BE49-F238E27FC236}">
                <a16:creationId xmlns:a16="http://schemas.microsoft.com/office/drawing/2014/main" id="{4A3E550B-7B0E-4D44-8FDE-956D0F9F8F76}"/>
              </a:ext>
            </a:extLst>
          </p:cNvPr>
          <p:cNvSpPr/>
          <p:nvPr/>
        </p:nvSpPr>
        <p:spPr>
          <a:xfrm>
            <a:off x="1484851" y="1141953"/>
            <a:ext cx="10461072" cy="4893647"/>
          </a:xfrm>
          <a:prstGeom prst="rect">
            <a:avLst/>
          </a:prstGeom>
        </p:spPr>
        <p:txBody>
          <a:bodyPr wrap="square">
            <a:spAutoFit/>
          </a:bodyPr>
          <a:lstStyle/>
          <a:p>
            <a:r>
              <a:rPr lang="en-US" sz="2400" b="1" dirty="0"/>
              <a:t>The ALPO Link</a:t>
            </a:r>
          </a:p>
          <a:p>
            <a:endParaRPr lang="en-US" sz="2400" dirty="0"/>
          </a:p>
          <a:p>
            <a:r>
              <a:rPr lang="en-US" sz="2400" dirty="0"/>
              <a:t>The ALPO POC: Contact Tim Robertson, </a:t>
            </a:r>
            <a:r>
              <a:rPr lang="en-US" sz="2400" i="0" u="sng" dirty="0">
                <a:solidFill>
                  <a:srgbClr val="FF0000"/>
                </a:solidFill>
                <a:effectLst/>
                <a:hlinkClick r:id="rId3"/>
              </a:rPr>
              <a:t>cometman@cometman.net</a:t>
            </a:r>
            <a:endParaRPr lang="en-US" sz="2400" dirty="0"/>
          </a:p>
          <a:p>
            <a:endParaRPr lang="en-US" sz="2400" dirty="0"/>
          </a:p>
          <a:p>
            <a:r>
              <a:rPr lang="en-US" sz="2400" dirty="0"/>
              <a:t>The ALPO Requests your help to create Solar, Lunar, and Planetary Audio Podcasts</a:t>
            </a:r>
          </a:p>
          <a:p>
            <a:r>
              <a:rPr lang="en-US" sz="2400" dirty="0"/>
              <a:t>  -SuperSID</a:t>
            </a:r>
          </a:p>
          <a:p>
            <a:r>
              <a:rPr lang="en-US" sz="2400" dirty="0"/>
              <a:t>  -Radio Jove</a:t>
            </a:r>
          </a:p>
          <a:p>
            <a:r>
              <a:rPr lang="en-US" sz="2400" dirty="0"/>
              <a:t>  -Radio Meteors</a:t>
            </a:r>
          </a:p>
          <a:p>
            <a:r>
              <a:rPr lang="en-US" sz="2400" dirty="0"/>
              <a:t>  -Geophysics (INSPIRE)</a:t>
            </a:r>
          </a:p>
          <a:p>
            <a:r>
              <a:rPr lang="en-US" sz="2400" dirty="0"/>
              <a:t>  -Other Topics Solar System Topics (any skill level beginner to advanced)</a:t>
            </a:r>
          </a:p>
          <a:p>
            <a:endParaRPr lang="en-US" sz="2400" dirty="0"/>
          </a:p>
          <a:p>
            <a:r>
              <a:rPr lang="en-US" sz="2400" dirty="0"/>
              <a:t>Links will be provided on the SARA website to all solar system radio astronomy podcast tutorials. </a:t>
            </a:r>
          </a:p>
        </p:txBody>
      </p:sp>
    </p:spTree>
    <p:extLst>
      <p:ext uri="{BB962C8B-B14F-4D97-AF65-F5344CB8AC3E}">
        <p14:creationId xmlns:p14="http://schemas.microsoft.com/office/powerpoint/2010/main" val="33272772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5059"/>
            <a:ext cx="10515600" cy="1325563"/>
          </a:xfrm>
        </p:spPr>
        <p:txBody>
          <a:bodyPr>
            <a:normAutofit/>
          </a:bodyPr>
          <a:lstStyle/>
          <a:p>
            <a:pPr algn="ctr"/>
            <a:r>
              <a:rPr lang="en-US" sz="5400" dirty="0"/>
              <a:t>Contact and Open Forum</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3" name="Slide Number Placeholder 2"/>
          <p:cNvSpPr>
            <a:spLocks noGrp="1"/>
          </p:cNvSpPr>
          <p:nvPr>
            <p:ph type="sldNum" sz="quarter" idx="12"/>
          </p:nvPr>
        </p:nvSpPr>
        <p:spPr/>
        <p:txBody>
          <a:bodyPr/>
          <a:lstStyle/>
          <a:p>
            <a:fld id="{CA8D75EB-B86C-434C-A07B-B887823EC4F8}" type="slidenum">
              <a:rPr lang="en-US" smtClean="0"/>
              <a:t>51</a:t>
            </a:fld>
            <a:endParaRPr lang="en-US" dirty="0"/>
          </a:p>
        </p:txBody>
      </p:sp>
      <p:sp>
        <p:nvSpPr>
          <p:cNvPr id="4" name="TextBox 3"/>
          <p:cNvSpPr txBox="1"/>
          <p:nvPr/>
        </p:nvSpPr>
        <p:spPr>
          <a:xfrm>
            <a:off x="1995879" y="2083624"/>
            <a:ext cx="8469613" cy="3046988"/>
          </a:xfrm>
          <a:prstGeom prst="rect">
            <a:avLst/>
          </a:prstGeom>
          <a:noFill/>
        </p:spPr>
        <p:txBody>
          <a:bodyPr wrap="square" rtlCol="0">
            <a:spAutoFit/>
          </a:bodyPr>
          <a:lstStyle/>
          <a:p>
            <a:r>
              <a:rPr lang="en-US" sz="3200" dirty="0"/>
              <a:t>Questions, Comments, Volunteering?</a:t>
            </a:r>
          </a:p>
          <a:p>
            <a:endParaRPr lang="en-US" sz="3200" dirty="0"/>
          </a:p>
          <a:p>
            <a:r>
              <a:rPr lang="en-US" sz="3200" dirty="0"/>
              <a:t>Email SARA Section Analytical Section Coordinator</a:t>
            </a:r>
          </a:p>
          <a:p>
            <a:r>
              <a:rPr lang="en-US" sz="3200" dirty="0">
                <a:hlinkClick r:id="rId3"/>
              </a:rPr>
              <a:t>Tzikas@alum.rpi.edu</a:t>
            </a:r>
            <a:endParaRPr lang="en-US" sz="3200" dirty="0"/>
          </a:p>
          <a:p>
            <a:r>
              <a:rPr lang="en-US" sz="3200" dirty="0">
                <a:hlinkClick r:id="rId4"/>
              </a:rPr>
              <a:t>stephentzikas@gmail.com</a:t>
            </a:r>
            <a:endParaRPr lang="en-US" sz="3200" dirty="0"/>
          </a:p>
          <a:p>
            <a:endParaRPr lang="en-US" sz="3200" dirty="0"/>
          </a:p>
        </p:txBody>
      </p:sp>
    </p:spTree>
    <p:extLst>
      <p:ext uri="{BB962C8B-B14F-4D97-AF65-F5344CB8AC3E}">
        <p14:creationId xmlns:p14="http://schemas.microsoft.com/office/powerpoint/2010/main" val="2131974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63415"/>
            <a:ext cx="9144000" cy="855785"/>
          </a:xfrm>
        </p:spPr>
        <p:txBody>
          <a:bodyPr>
            <a:normAutofit fontScale="90000"/>
          </a:bodyPr>
          <a:lstStyle/>
          <a:p>
            <a:r>
              <a:rPr lang="en-US" dirty="0"/>
              <a:t>20 Meter Dish Demo</a:t>
            </a:r>
          </a:p>
        </p:txBody>
      </p:sp>
      <p:sp>
        <p:nvSpPr>
          <p:cNvPr id="3" name="Subtitle 2"/>
          <p:cNvSpPr>
            <a:spLocks noGrp="1"/>
          </p:cNvSpPr>
          <p:nvPr>
            <p:ph type="subTitle" idx="1"/>
          </p:nvPr>
        </p:nvSpPr>
        <p:spPr>
          <a:xfrm>
            <a:off x="1274885" y="1219200"/>
            <a:ext cx="5656710" cy="4396154"/>
          </a:xfrm>
        </p:spPr>
        <p:txBody>
          <a:bodyPr>
            <a:normAutofit lnSpcReduction="10000"/>
          </a:bodyPr>
          <a:lstStyle/>
          <a:p>
            <a:pPr algn="l"/>
            <a:r>
              <a:rPr lang="en-US" b="1" dirty="0"/>
              <a:t>Configure Receiver  </a:t>
            </a:r>
          </a:p>
          <a:p>
            <a:pPr marL="342900" indent="-342900" algn="l">
              <a:buFont typeface="Arial" panose="020B0604020202020204" pitchFamily="34" charset="0"/>
              <a:buChar char="•"/>
            </a:pPr>
            <a:r>
              <a:rPr lang="en-US" dirty="0"/>
              <a:t>Low Resolution: continuum mapping/pulsars</a:t>
            </a:r>
          </a:p>
          <a:p>
            <a:pPr marL="342900" indent="-342900" algn="l">
              <a:buFont typeface="Arial" panose="020B0604020202020204" pitchFamily="34" charset="0"/>
              <a:buChar char="•"/>
            </a:pPr>
            <a:r>
              <a:rPr lang="en-US" dirty="0"/>
              <a:t>High Resolution: Spectral Lines</a:t>
            </a:r>
          </a:p>
          <a:p>
            <a:pPr marL="342900" indent="-342900" algn="l">
              <a:buFont typeface="Arial" panose="020B0604020202020204" pitchFamily="34" charset="0"/>
              <a:buChar char="•"/>
            </a:pPr>
            <a:r>
              <a:rPr lang="en-US" dirty="0"/>
              <a:t>No Filter Full Band (with interference)</a:t>
            </a:r>
          </a:p>
          <a:p>
            <a:pPr marL="342900" indent="-342900" algn="l">
              <a:buFont typeface="Arial" panose="020B0604020202020204" pitchFamily="34" charset="0"/>
              <a:buChar char="•"/>
            </a:pPr>
            <a:r>
              <a:rPr lang="en-US" dirty="0"/>
              <a:t>H1 Filter (continuum maps, 1355-1455 MHz)</a:t>
            </a:r>
          </a:p>
          <a:p>
            <a:pPr marL="342900" indent="-342900" algn="l">
              <a:buFont typeface="Arial" panose="020B0604020202020204" pitchFamily="34" charset="0"/>
              <a:buChar char="•"/>
            </a:pPr>
            <a:r>
              <a:rPr lang="en-US" dirty="0"/>
              <a:t>OH Filter (Iridium sat. interference, 1.6-1.73 GHz)</a:t>
            </a:r>
          </a:p>
          <a:p>
            <a:pPr algn="l"/>
            <a:r>
              <a:rPr lang="en-US" sz="1900" b="1" dirty="0"/>
              <a:t>Data Collected in Bins: </a:t>
            </a:r>
            <a:r>
              <a:rPr lang="en-US" sz="1900" dirty="0"/>
              <a:t>Time bins (data collected in a small chunk of time) or frequency bins (data collected in a small chunk of observing frequency).</a:t>
            </a:r>
          </a:p>
          <a:p>
            <a:pPr algn="l"/>
            <a:endParaRPr lang="en-US" dirty="0"/>
          </a:p>
          <a:p>
            <a:pPr algn="l"/>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363" y="1219200"/>
            <a:ext cx="4882336" cy="4674577"/>
          </a:xfrm>
          <a:prstGeom prst="rect">
            <a:avLst/>
          </a:prstGeom>
        </p:spPr>
      </p:pic>
      <p:sp>
        <p:nvSpPr>
          <p:cNvPr id="6" name="Slide Number Placeholder 5"/>
          <p:cNvSpPr>
            <a:spLocks noGrp="1"/>
          </p:cNvSpPr>
          <p:nvPr>
            <p:ph type="sldNum" sz="quarter" idx="12"/>
          </p:nvPr>
        </p:nvSpPr>
        <p:spPr/>
        <p:txBody>
          <a:bodyPr/>
          <a:lstStyle/>
          <a:p>
            <a:fld id="{CA8D75EB-B86C-434C-A07B-B887823EC4F8}" type="slidenum">
              <a:rPr lang="en-US" smtClean="0"/>
              <a:t>6</a:t>
            </a:fld>
            <a:endParaRPr lang="en-US" dirty="0"/>
          </a:p>
        </p:txBody>
      </p:sp>
    </p:spTree>
    <p:extLst>
      <p:ext uri="{BB962C8B-B14F-4D97-AF65-F5344CB8AC3E}">
        <p14:creationId xmlns:p14="http://schemas.microsoft.com/office/powerpoint/2010/main" val="19093635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1885" y="1365144"/>
            <a:ext cx="2233260" cy="1046440"/>
          </a:xfrm>
          <a:prstGeom prst="rect">
            <a:avLst/>
          </a:prstGeom>
        </p:spPr>
        <p:txBody>
          <a:bodyPr wrap="square">
            <a:spAutoFit/>
          </a:bodyPr>
          <a:lstStyle/>
          <a:p>
            <a:r>
              <a:rPr lang="en-US" sz="2200" b="1" dirty="0"/>
              <a:t>Tracking Example</a:t>
            </a:r>
          </a:p>
          <a:p>
            <a:r>
              <a:rPr lang="en-US" sz="2000" dirty="0"/>
              <a:t>Maser OH808-19</a:t>
            </a:r>
          </a:p>
          <a:p>
            <a:r>
              <a:rPr lang="en-US" sz="2000" dirty="0"/>
              <a:t>1612 MHz (Tzikas)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3" name="Rectangle 2"/>
          <p:cNvSpPr/>
          <p:nvPr/>
        </p:nvSpPr>
        <p:spPr>
          <a:xfrm>
            <a:off x="314764" y="181971"/>
            <a:ext cx="5951758" cy="923330"/>
          </a:xfrm>
          <a:prstGeom prst="rect">
            <a:avLst/>
          </a:prstGeom>
        </p:spPr>
        <p:txBody>
          <a:bodyPr wrap="none">
            <a:spAutoFit/>
          </a:bodyPr>
          <a:lstStyle/>
          <a:p>
            <a:r>
              <a:rPr lang="en-US" sz="5400" dirty="0">
                <a:latin typeface="+mj-lt"/>
              </a:rPr>
              <a:t>20 Meter Dish Demo</a:t>
            </a:r>
          </a:p>
        </p:txBody>
      </p:sp>
      <p:sp>
        <p:nvSpPr>
          <p:cNvPr id="8" name="Subtitle 2">
            <a:extLst>
              <a:ext uri="{FF2B5EF4-FFF2-40B4-BE49-F238E27FC236}">
                <a16:creationId xmlns:a16="http://schemas.microsoft.com/office/drawing/2014/main" id="{220FDB8A-1742-4138-AB67-6123DE8EDDEF}"/>
              </a:ext>
            </a:extLst>
          </p:cNvPr>
          <p:cNvSpPr txBox="1">
            <a:spLocks/>
          </p:cNvSpPr>
          <p:nvPr/>
        </p:nvSpPr>
        <p:spPr>
          <a:xfrm>
            <a:off x="843148" y="1219200"/>
            <a:ext cx="9824852" cy="439615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9" name="Picture 8">
            <a:extLst>
              <a:ext uri="{FF2B5EF4-FFF2-40B4-BE49-F238E27FC236}">
                <a16:creationId xmlns:a16="http://schemas.microsoft.com/office/drawing/2014/main" id="{50B1D5BD-7216-4856-8515-3B4BD7DD6E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9634" y="1007167"/>
            <a:ext cx="7527221" cy="5645416"/>
          </a:xfrm>
          <a:prstGeom prst="rect">
            <a:avLst/>
          </a:prstGeom>
        </p:spPr>
      </p:pic>
      <p:sp>
        <p:nvSpPr>
          <p:cNvPr id="10" name="TextBox 9">
            <a:extLst>
              <a:ext uri="{FF2B5EF4-FFF2-40B4-BE49-F238E27FC236}">
                <a16:creationId xmlns:a16="http://schemas.microsoft.com/office/drawing/2014/main" id="{62CA66E2-B256-4E70-9B39-6CB167DC7374}"/>
              </a:ext>
            </a:extLst>
          </p:cNvPr>
          <p:cNvSpPr txBox="1"/>
          <p:nvPr/>
        </p:nvSpPr>
        <p:spPr>
          <a:xfrm>
            <a:off x="10059806" y="2825262"/>
            <a:ext cx="1979794"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a:t>Shows the average spectra</a:t>
            </a:r>
          </a:p>
          <a:p>
            <a:r>
              <a:rPr lang="en-US" sz="1200" dirty="0"/>
              <a:t>averaged over all integrations. The upper and lower plots are for the two frequency bands and the two traces in each plot are for the two polarizations.</a:t>
            </a:r>
          </a:p>
        </p:txBody>
      </p:sp>
      <p:cxnSp>
        <p:nvCxnSpPr>
          <p:cNvPr id="11" name="Straight Connector 10">
            <a:extLst>
              <a:ext uri="{FF2B5EF4-FFF2-40B4-BE49-F238E27FC236}">
                <a16:creationId xmlns:a16="http://schemas.microsoft.com/office/drawing/2014/main" id="{10831643-23F9-4D0F-B830-5F8FED480AAE}"/>
              </a:ext>
            </a:extLst>
          </p:cNvPr>
          <p:cNvCxnSpPr/>
          <p:nvPr/>
        </p:nvCxnSpPr>
        <p:spPr>
          <a:xfrm>
            <a:off x="11049703" y="4210257"/>
            <a:ext cx="16882" cy="666543"/>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A32AC229-99D4-4E9A-A57B-D2090682C2D3}"/>
              </a:ext>
            </a:extLst>
          </p:cNvPr>
          <p:cNvCxnSpPr/>
          <p:nvPr/>
        </p:nvCxnSpPr>
        <p:spPr>
          <a:xfrm flipH="1">
            <a:off x="10187354" y="4876800"/>
            <a:ext cx="87923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Rectangle 12">
            <a:extLst>
              <a:ext uri="{FF2B5EF4-FFF2-40B4-BE49-F238E27FC236}">
                <a16:creationId xmlns:a16="http://schemas.microsoft.com/office/drawing/2014/main" id="{13B97585-681D-4DC0-9D7B-8359E2702EB0}"/>
              </a:ext>
            </a:extLst>
          </p:cNvPr>
          <p:cNvSpPr/>
          <p:nvPr/>
        </p:nvSpPr>
        <p:spPr>
          <a:xfrm>
            <a:off x="10038483" y="657258"/>
            <a:ext cx="2056204" cy="1938992"/>
          </a:xfrm>
          <a:prstGeom prst="rect">
            <a:avLst/>
          </a:prstGeom>
        </p:spPr>
        <p:txBody>
          <a:bodyPr wrap="square">
            <a:spAutoFit/>
          </a:bodyPr>
          <a:lstStyle/>
          <a:p>
            <a:r>
              <a:rPr lang="en-US" sz="1200" dirty="0">
                <a:latin typeface="Calibri" panose="020F0502020204030204" pitchFamily="34" charset="0"/>
                <a:ea typeface="Times New Roman" panose="02020603050405020304" pitchFamily="18" charset="0"/>
              </a:rPr>
              <a:t>Electron polarization: A property of electrons defined by the Pauli Exclusion Principle but simply described as up or down, or left and right. Radio telescopes are equipped with polarizing filters that distinguish between the two electron polarizations.</a:t>
            </a:r>
          </a:p>
        </p:txBody>
      </p:sp>
      <p:sp>
        <p:nvSpPr>
          <p:cNvPr id="14" name="Slide Number Placeholder 5">
            <a:extLst>
              <a:ext uri="{FF2B5EF4-FFF2-40B4-BE49-F238E27FC236}">
                <a16:creationId xmlns:a16="http://schemas.microsoft.com/office/drawing/2014/main" id="{A32F70F7-6517-40D1-9A99-20740562C170}"/>
              </a:ext>
            </a:extLst>
          </p:cNvPr>
          <p:cNvSpPr>
            <a:spLocks noGrp="1"/>
          </p:cNvSpPr>
          <p:nvPr>
            <p:ph type="sldNum" sz="quarter" idx="12"/>
          </p:nvPr>
        </p:nvSpPr>
        <p:spPr>
          <a:xfrm>
            <a:off x="8610600" y="6356350"/>
            <a:ext cx="2743200" cy="365125"/>
          </a:xfrm>
        </p:spPr>
        <p:txBody>
          <a:bodyPr/>
          <a:lstStyle/>
          <a:p>
            <a:fld id="{CA8D75EB-B86C-434C-A07B-B887823EC4F8}" type="slidenum">
              <a:rPr lang="en-US" smtClean="0"/>
              <a:t>7</a:t>
            </a:fld>
            <a:endParaRPr lang="en-US" dirty="0"/>
          </a:p>
        </p:txBody>
      </p:sp>
    </p:spTree>
    <p:extLst>
      <p:ext uri="{BB962C8B-B14F-4D97-AF65-F5344CB8AC3E}">
        <p14:creationId xmlns:p14="http://schemas.microsoft.com/office/powerpoint/2010/main" val="41256702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1886" y="1327843"/>
            <a:ext cx="2770334" cy="1077218"/>
          </a:xfrm>
          <a:prstGeom prst="rect">
            <a:avLst/>
          </a:prstGeom>
        </p:spPr>
        <p:txBody>
          <a:bodyPr wrap="square">
            <a:spAutoFit/>
          </a:bodyPr>
          <a:lstStyle/>
          <a:p>
            <a:r>
              <a:rPr lang="en-US" sz="2200" b="1" dirty="0"/>
              <a:t>Tracking Example</a:t>
            </a:r>
          </a:p>
          <a:p>
            <a:r>
              <a:rPr lang="en-US" sz="2000" dirty="0"/>
              <a:t>OH2605+06</a:t>
            </a:r>
          </a:p>
          <a:p>
            <a:r>
              <a:rPr lang="en-US" sz="2000" dirty="0"/>
              <a:t>1612 MHz (Tzikas)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4" name="Rectangle 3"/>
          <p:cNvSpPr/>
          <p:nvPr/>
        </p:nvSpPr>
        <p:spPr>
          <a:xfrm>
            <a:off x="3717511" y="437634"/>
            <a:ext cx="5951758" cy="923330"/>
          </a:xfrm>
          <a:prstGeom prst="rect">
            <a:avLst/>
          </a:prstGeom>
        </p:spPr>
        <p:txBody>
          <a:bodyPr wrap="none">
            <a:spAutoFit/>
          </a:bodyPr>
          <a:lstStyle/>
          <a:p>
            <a:r>
              <a:rPr lang="en-US" sz="5400" dirty="0">
                <a:latin typeface="+mj-lt"/>
              </a:rPr>
              <a:t>20 Meter Dish Demo</a:t>
            </a:r>
          </a:p>
        </p:txBody>
      </p:sp>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8</a:t>
            </a:fld>
            <a:endParaRPr lang="en-US" dirty="0"/>
          </a:p>
        </p:txBody>
      </p:sp>
      <p:pic>
        <p:nvPicPr>
          <p:cNvPr id="6" name="Picture 5" descr="A close up of a map&#10;&#10;Description automatically generated">
            <a:extLst>
              <a:ext uri="{FF2B5EF4-FFF2-40B4-BE49-F238E27FC236}">
                <a16:creationId xmlns:a16="http://schemas.microsoft.com/office/drawing/2014/main" id="{B4DF97E0-91F4-44C3-8A8E-42B15902DA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7153" y="1457741"/>
            <a:ext cx="9628133" cy="4962625"/>
          </a:xfrm>
          <a:prstGeom prst="rect">
            <a:avLst/>
          </a:prstGeom>
        </p:spPr>
      </p:pic>
      <p:sp>
        <p:nvSpPr>
          <p:cNvPr id="7" name="TextBox 6">
            <a:extLst>
              <a:ext uri="{FF2B5EF4-FFF2-40B4-BE49-F238E27FC236}">
                <a16:creationId xmlns:a16="http://schemas.microsoft.com/office/drawing/2014/main" id="{2E25EE39-A685-462A-96D5-868230E5A36C}"/>
              </a:ext>
            </a:extLst>
          </p:cNvPr>
          <p:cNvSpPr txBox="1"/>
          <p:nvPr/>
        </p:nvSpPr>
        <p:spPr>
          <a:xfrm>
            <a:off x="438266" y="2640596"/>
            <a:ext cx="1985715" cy="1754326"/>
          </a:xfrm>
          <a:prstGeom prst="rect">
            <a:avLst/>
          </a:prstGeom>
          <a:noFill/>
        </p:spPr>
        <p:txBody>
          <a:bodyPr wrap="square" rtlCol="0">
            <a:spAutoFit/>
          </a:bodyPr>
          <a:lstStyle/>
          <a:p>
            <a:r>
              <a:rPr lang="en-US" sz="1200" dirty="0"/>
              <a:t>Shows the continuum.  This is the average of the central  80% of each spectrum pattern vs time.  The four traces are two polarizations and two frequency bands. Note Baseline, Calibration, and Target traces.</a:t>
            </a:r>
          </a:p>
          <a:p>
            <a:endParaRPr lang="en-US" sz="1200" dirty="0"/>
          </a:p>
        </p:txBody>
      </p:sp>
      <p:cxnSp>
        <p:nvCxnSpPr>
          <p:cNvPr id="8" name="Straight Connector 7">
            <a:extLst>
              <a:ext uri="{FF2B5EF4-FFF2-40B4-BE49-F238E27FC236}">
                <a16:creationId xmlns:a16="http://schemas.microsoft.com/office/drawing/2014/main" id="{5D46A50B-F299-4389-A490-529DFF43868A}"/>
              </a:ext>
            </a:extLst>
          </p:cNvPr>
          <p:cNvCxnSpPr/>
          <p:nvPr/>
        </p:nvCxnSpPr>
        <p:spPr>
          <a:xfrm>
            <a:off x="1274885" y="4314092"/>
            <a:ext cx="0" cy="422031"/>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B7E9B5FE-FBEB-40CE-B73B-F7B407A8797E}"/>
              </a:ext>
            </a:extLst>
          </p:cNvPr>
          <p:cNvCxnSpPr/>
          <p:nvPr/>
        </p:nvCxnSpPr>
        <p:spPr>
          <a:xfrm>
            <a:off x="1274885" y="4736123"/>
            <a:ext cx="107424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770187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0E3BDE-9040-4031-A2A9-91B234326923}"/>
              </a:ext>
            </a:extLst>
          </p:cNvPr>
          <p:cNvSpPr txBox="1"/>
          <p:nvPr/>
        </p:nvSpPr>
        <p:spPr>
          <a:xfrm>
            <a:off x="3247586" y="953963"/>
            <a:ext cx="5300796" cy="369332"/>
          </a:xfrm>
          <a:prstGeom prst="rect">
            <a:avLst/>
          </a:prstGeom>
          <a:noFill/>
        </p:spPr>
        <p:txBody>
          <a:bodyPr wrap="square">
            <a:spAutoFit/>
          </a:bodyPr>
          <a:lstStyle/>
          <a:p>
            <a:r>
              <a:rPr lang="en-US" dirty="0"/>
              <a:t>https://www.gb.nrao.edu/20m/map20m_advice.html</a:t>
            </a:r>
          </a:p>
        </p:txBody>
      </p:sp>
      <p:sp>
        <p:nvSpPr>
          <p:cNvPr id="7" name="TextBox 6">
            <a:extLst>
              <a:ext uri="{FF2B5EF4-FFF2-40B4-BE49-F238E27FC236}">
                <a16:creationId xmlns:a16="http://schemas.microsoft.com/office/drawing/2014/main" id="{C6AE5A3B-8460-44BE-968C-C4241341D59A}"/>
              </a:ext>
            </a:extLst>
          </p:cNvPr>
          <p:cNvSpPr txBox="1"/>
          <p:nvPr/>
        </p:nvSpPr>
        <p:spPr>
          <a:xfrm>
            <a:off x="518018" y="1502830"/>
            <a:ext cx="11335626" cy="1815882"/>
          </a:xfrm>
          <a:prstGeom prst="rect">
            <a:avLst/>
          </a:prstGeom>
          <a:noFill/>
        </p:spPr>
        <p:txBody>
          <a:bodyPr wrap="square">
            <a:spAutoFit/>
          </a:bodyPr>
          <a:lstStyle/>
          <a:p>
            <a:r>
              <a:rPr lang="en-US" sz="1400" b="1" dirty="0">
                <a:latin typeface="+mj-lt"/>
              </a:rPr>
              <a:t>Good Raster Map</a:t>
            </a:r>
            <a:r>
              <a:rPr lang="en-US" sz="1400" dirty="0">
                <a:latin typeface="+mj-lt"/>
              </a:rPr>
              <a:t>: Uses 6x6 Beam widths (8x8 provides better quality). Sampling density (Gap between sweeps) default is 1/10 Beam width (about 18 minutes duration). Increasing gaps to ¼ beam width will considerably reduce time and cost. Notice too how slew speed changes and effects overall duration of observation. If you want better sensitivity, you can increase the integration time, but do not increase it to more than 2 seconds. Generally, you are discouraged from making maps that take more than 30 minutes or so to complete. If you want to map a very big area, it is more efficient to make several smaller maps. NOTE: Maps should be at least 5 beamwidths across, otherwise you cannot distinguish the object from the background. </a:t>
            </a:r>
          </a:p>
          <a:p>
            <a:endParaRPr lang="en-US" sz="1000" dirty="0">
              <a:latin typeface="+mj-lt"/>
            </a:endParaRPr>
          </a:p>
          <a:p>
            <a:r>
              <a:rPr lang="en-US" sz="1400" b="1" dirty="0">
                <a:latin typeface="+mj-lt"/>
              </a:rPr>
              <a:t>Daisy</a:t>
            </a:r>
            <a:r>
              <a:rPr lang="en-US" sz="1400" dirty="0">
                <a:latin typeface="+mj-lt"/>
              </a:rPr>
              <a:t>: Quick look use 90-180 arcmin radius (4 petals) and 120-180 seconds; for denser use 240 arcmin radius (8-12 petals) and 240-360+ seconds. Use 0.2 - 0.3 seconds integration time for both.  </a:t>
            </a:r>
          </a:p>
        </p:txBody>
      </p:sp>
      <p:pic>
        <p:nvPicPr>
          <p:cNvPr id="8" name="Picture 7">
            <a:extLst>
              <a:ext uri="{FF2B5EF4-FFF2-40B4-BE49-F238E27FC236}">
                <a16:creationId xmlns:a16="http://schemas.microsoft.com/office/drawing/2014/main" id="{5ED732BD-763F-4236-A632-8021EC592A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12" name="TextBox 11">
            <a:extLst>
              <a:ext uri="{FF2B5EF4-FFF2-40B4-BE49-F238E27FC236}">
                <a16:creationId xmlns:a16="http://schemas.microsoft.com/office/drawing/2014/main" id="{A4114571-8D1E-43FA-84D8-CC7205371173}"/>
              </a:ext>
            </a:extLst>
          </p:cNvPr>
          <p:cNvSpPr txBox="1"/>
          <p:nvPr/>
        </p:nvSpPr>
        <p:spPr>
          <a:xfrm>
            <a:off x="2929855" y="204078"/>
            <a:ext cx="6094602" cy="923330"/>
          </a:xfrm>
          <a:prstGeom prst="rect">
            <a:avLst/>
          </a:prstGeom>
          <a:noFill/>
        </p:spPr>
        <p:txBody>
          <a:bodyPr wrap="square">
            <a:spAutoFit/>
          </a:bodyPr>
          <a:lstStyle/>
          <a:p>
            <a:r>
              <a:rPr lang="en-US" sz="5400" dirty="0">
                <a:latin typeface="+mj-lt"/>
              </a:rPr>
              <a:t>20 Meter Dish Demo</a:t>
            </a:r>
          </a:p>
        </p:txBody>
      </p:sp>
      <p:sp>
        <p:nvSpPr>
          <p:cNvPr id="9" name="Rectangle 8">
            <a:extLst>
              <a:ext uri="{FF2B5EF4-FFF2-40B4-BE49-F238E27FC236}">
                <a16:creationId xmlns:a16="http://schemas.microsoft.com/office/drawing/2014/main" id="{12E9BD9E-F7EC-434E-89B3-92063CAD300D}"/>
              </a:ext>
            </a:extLst>
          </p:cNvPr>
          <p:cNvSpPr>
            <a:spLocks noChangeArrowheads="1"/>
          </p:cNvSpPr>
          <p:nvPr/>
        </p:nvSpPr>
        <p:spPr bwMode="auto">
          <a:xfrm rot="10800000" flipV="1">
            <a:off x="518018" y="3364879"/>
            <a:ext cx="11486627"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kumimoji="0" lang="en-US" altLang="en-US" sz="1400" b="1" i="0" u="none" strike="noStrike" cap="none" normalizeH="0" baseline="0" dirty="0">
                <a:ln>
                  <a:noFill/>
                </a:ln>
                <a:solidFill>
                  <a:schemeClr val="tx1"/>
                </a:solidFill>
                <a:effectLst/>
                <a:latin typeface="+mj-lt"/>
              </a:rPr>
              <a:t>Elevation</a:t>
            </a:r>
            <a:r>
              <a:rPr kumimoji="0" lang="en-US" altLang="en-US" sz="1400" i="0" u="none" strike="noStrike" cap="none" normalizeH="0" baseline="0" dirty="0">
                <a:ln>
                  <a:noFill/>
                </a:ln>
                <a:solidFill>
                  <a:schemeClr val="tx1"/>
                </a:solidFill>
                <a:effectLst/>
                <a:latin typeface="+mj-lt"/>
              </a:rPr>
              <a:t>: Set the minimum elevation to 25 degrees. NOTE: </a:t>
            </a:r>
            <a:r>
              <a:rPr lang="en-US" sz="1400" dirty="0">
                <a:latin typeface="+mj-lt"/>
              </a:rPr>
              <a:t>Blocking near the horizon: Use a minimum elevation somewhat higher than the default 5; there is blockage in certain directions near the horizon. The horizon is less blocked to the south; for far south sources such as the galactic center, the minimum elevation of 3 degrees will probably be ok.  Due to the radiation from the atmosphere, mapping near the horizon shows the variations in system temperature due to the atmosphere, which may drown out the brightness from weaker sources. Best to use a minimum elevation of 25 degrees when doing maps.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i="0" u="none" strike="noStrike" cap="none" normalizeH="0" baseline="0" dirty="0">
              <a:ln>
                <a:noFill/>
              </a:ln>
              <a:solidFill>
                <a:schemeClr val="tx1"/>
              </a:solidFill>
              <a:effectLst/>
              <a:latin typeface="+mj-lt"/>
            </a:endParaRPr>
          </a:p>
          <a:p>
            <a:pPr eaLnBrk="0" fontAlgn="base" hangingPunct="0">
              <a:spcBef>
                <a:spcPct val="0"/>
              </a:spcBef>
              <a:spcAft>
                <a:spcPct val="0"/>
              </a:spcAft>
            </a:pPr>
            <a:r>
              <a:rPr kumimoji="0" lang="en-US" altLang="en-US" sz="1400" b="1" i="0" u="none" strike="noStrike" cap="none" normalizeH="0" baseline="0" dirty="0">
                <a:ln>
                  <a:noFill/>
                </a:ln>
                <a:solidFill>
                  <a:schemeClr val="tx1"/>
                </a:solidFill>
                <a:effectLst/>
                <a:latin typeface="+mj-lt"/>
              </a:rPr>
              <a:t>Solar Separation</a:t>
            </a:r>
            <a:r>
              <a:rPr kumimoji="0" lang="en-US" altLang="en-US" sz="1400" i="0" u="none" strike="noStrike" cap="none" normalizeH="0" baseline="0" dirty="0">
                <a:ln>
                  <a:noFill/>
                </a:ln>
                <a:solidFill>
                  <a:schemeClr val="tx1"/>
                </a:solidFill>
                <a:effectLst/>
                <a:latin typeface="+mj-lt"/>
              </a:rPr>
              <a:t>: Set the solar separation to 15 degrees.  NOTE: </a:t>
            </a:r>
            <a:r>
              <a:rPr lang="en-US" sz="1400" dirty="0">
                <a:latin typeface="+mj-lt"/>
              </a:rPr>
              <a:t>The 20-meter can pick up radiation from the Sun in its far sidelobes. To avoid, try to keep all parts of a map at least 15 degrees away from the Sun. In the Skynet interface, set the "Solar Separation" to 15, unless you really want to observe the Sun. </a:t>
            </a:r>
            <a:r>
              <a:rPr lang="en-US" altLang="en-US" sz="1400" dirty="0">
                <a:latin typeface="+mj-lt"/>
              </a:rPr>
              <a:t>V</a:t>
            </a:r>
            <a:r>
              <a:rPr kumimoji="0" lang="en-US" altLang="en-US" sz="1400" b="0" i="0" u="none" strike="noStrike" cap="none" normalizeH="0" baseline="0" dirty="0">
                <a:ln>
                  <a:noFill/>
                </a:ln>
                <a:solidFill>
                  <a:schemeClr val="tx1"/>
                </a:solidFill>
                <a:effectLst/>
                <a:latin typeface="+mj-lt"/>
              </a:rPr>
              <a:t>iewing near the Sun: It only takes a tiny specular reflection from something like a feed support component to cause a response from the Sun.</a:t>
            </a:r>
            <a:endParaRPr lang="en-US" sz="1400" dirty="0">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mj-lt"/>
              </a:rPr>
              <a:t>Slew Speed</a:t>
            </a:r>
            <a:r>
              <a:rPr kumimoji="0" lang="en-US" altLang="en-US" sz="1400" b="0" i="0" u="none" strike="noStrike" cap="none" normalizeH="0" baseline="0" dirty="0">
                <a:ln>
                  <a:noFill/>
                </a:ln>
                <a:solidFill>
                  <a:schemeClr val="tx1"/>
                </a:solidFill>
                <a:effectLst/>
                <a:latin typeface="+mj-lt"/>
              </a:rPr>
              <a:t>: if greater than 0.6, increase the integration time in steps of 0.1 until slew speed is less than 0.6.</a:t>
            </a:r>
          </a:p>
        </p:txBody>
      </p:sp>
      <p:sp>
        <p:nvSpPr>
          <p:cNvPr id="10" name="Slide Number Placeholder 5">
            <a:extLst>
              <a:ext uri="{FF2B5EF4-FFF2-40B4-BE49-F238E27FC236}">
                <a16:creationId xmlns:a16="http://schemas.microsoft.com/office/drawing/2014/main" id="{74F328D1-826E-4DFF-A26D-62437AE5632E}"/>
              </a:ext>
            </a:extLst>
          </p:cNvPr>
          <p:cNvSpPr>
            <a:spLocks noGrp="1"/>
          </p:cNvSpPr>
          <p:nvPr>
            <p:ph type="sldNum" sz="quarter" idx="12"/>
          </p:nvPr>
        </p:nvSpPr>
        <p:spPr>
          <a:xfrm>
            <a:off x="8610600" y="6356350"/>
            <a:ext cx="2743200" cy="365125"/>
          </a:xfrm>
        </p:spPr>
        <p:txBody>
          <a:bodyPr/>
          <a:lstStyle/>
          <a:p>
            <a:fld id="{CA8D75EB-B86C-434C-A07B-B887823EC4F8}" type="slidenum">
              <a:rPr lang="en-US" smtClean="0"/>
              <a:t>9</a:t>
            </a:fld>
            <a:endParaRPr lang="en-US" dirty="0"/>
          </a:p>
        </p:txBody>
      </p:sp>
    </p:spTree>
    <p:extLst>
      <p:ext uri="{BB962C8B-B14F-4D97-AF65-F5344CB8AC3E}">
        <p14:creationId xmlns:p14="http://schemas.microsoft.com/office/powerpoint/2010/main" val="18237916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4332</TotalTime>
  <Words>6113</Words>
  <Application>Microsoft Office PowerPoint</Application>
  <PresentationFormat>Widescreen</PresentationFormat>
  <Paragraphs>497</Paragraphs>
  <Slides>51</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vt:i4>
      </vt:variant>
    </vt:vector>
  </HeadingPairs>
  <TitlesOfParts>
    <vt:vector size="57" baseType="lpstr">
      <vt:lpstr>Arial</vt:lpstr>
      <vt:lpstr>Arial</vt:lpstr>
      <vt:lpstr>Calibri</vt:lpstr>
      <vt:lpstr>Calibri Light</vt:lpstr>
      <vt:lpstr>Wingdings</vt:lpstr>
      <vt:lpstr>Office Theme</vt:lpstr>
      <vt:lpstr>SARA East Conference 2022 Demo: Raster Scans and Considerations</vt:lpstr>
      <vt:lpstr>Agenda</vt:lpstr>
      <vt:lpstr>20m Project Updates</vt:lpstr>
      <vt:lpstr>20 Meter Dish Demo</vt:lpstr>
      <vt:lpstr>20 Meter Dish Demo</vt:lpstr>
      <vt:lpstr>20 Meter Dish Demo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 and Open Forum</vt:lpstr>
    </vt:vector>
  </TitlesOfParts>
  <Company>U.S. Customs and Border Protection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TZIKAS, STEPHEN A</dc:creator>
  <cp:lastModifiedBy>Stephen Tzikas</cp:lastModifiedBy>
  <cp:revision>889</cp:revision>
  <cp:lastPrinted>2021-04-03T20:59:31Z</cp:lastPrinted>
  <dcterms:created xsi:type="dcterms:W3CDTF">2019-12-12T12:09:15Z</dcterms:created>
  <dcterms:modified xsi:type="dcterms:W3CDTF">2022-05-16T19:20:38Z</dcterms:modified>
</cp:coreProperties>
</file>