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67" r:id="rId3"/>
    <p:sldId id="268" r:id="rId4"/>
    <p:sldId id="269" r:id="rId5"/>
    <p:sldId id="270" r:id="rId6"/>
    <p:sldId id="271" r:id="rId7"/>
    <p:sldId id="257" r:id="rId8"/>
    <p:sldId id="274" r:id="rId9"/>
    <p:sldId id="258" r:id="rId10"/>
    <p:sldId id="272" r:id="rId11"/>
    <p:sldId id="266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2446DDB-6008-415B-9A0F-AFB48FDB8710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61604D-C4B2-4885-82E7-B94C2463A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80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CEDDA-B189-4775-9BB3-04A4ECD18E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55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8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3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7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3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6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5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7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6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7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14367-5F57-4563-A7B7-026BE1B0C159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zikas@alum.rpi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ephentzikas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radio-astronomy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b.nrao.edu/20m/idlinks/17570.htm" TargetMode="External"/><Relationship Id="rId13" Type="http://schemas.openxmlformats.org/officeDocument/2006/relationships/hyperlink" Target="http://www.gb.nrao.edu/20m/idlinks/17760.htm" TargetMode="External"/><Relationship Id="rId3" Type="http://schemas.openxmlformats.org/officeDocument/2006/relationships/hyperlink" Target="http://www.gb.nrao.edu/20m/idlinks/18720.htm" TargetMode="External"/><Relationship Id="rId7" Type="http://schemas.openxmlformats.org/officeDocument/2006/relationships/hyperlink" Target="http://www.gb.nrao.edu/20m/idlinks/18934.htm" TargetMode="External"/><Relationship Id="rId12" Type="http://schemas.openxmlformats.org/officeDocument/2006/relationships/hyperlink" Target="http://www.gb.nrao.edu/20m/idlinks/17767.htm" TargetMode="External"/><Relationship Id="rId2" Type="http://schemas.openxmlformats.org/officeDocument/2006/relationships/hyperlink" Target="http://www.gb.nrao.edu/20m/dataexamples.html" TargetMode="Externa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b.nrao.edu/20m/idlinks/18629.htm" TargetMode="External"/><Relationship Id="rId11" Type="http://schemas.openxmlformats.org/officeDocument/2006/relationships/hyperlink" Target="http://www.gb.nrao.edu/20m/idlinks/16720.htm" TargetMode="External"/><Relationship Id="rId5" Type="http://schemas.openxmlformats.org/officeDocument/2006/relationships/hyperlink" Target="http://www.gb.nrao.edu/20m/idlinks/18840.htm" TargetMode="External"/><Relationship Id="rId15" Type="http://schemas.openxmlformats.org/officeDocument/2006/relationships/hyperlink" Target="http://www.gb.nrao.edu/20m/idlinks/19769.htm" TargetMode="External"/><Relationship Id="rId10" Type="http://schemas.openxmlformats.org/officeDocument/2006/relationships/hyperlink" Target="http://www.gb.nrao.edu/20m/idlinks/16438.htm" TargetMode="External"/><Relationship Id="rId4" Type="http://schemas.openxmlformats.org/officeDocument/2006/relationships/hyperlink" Target="http://www.gb.nrao.edu/20m/idlinks/18766.htm" TargetMode="External"/><Relationship Id="rId9" Type="http://schemas.openxmlformats.org/officeDocument/2006/relationships/hyperlink" Target="http://www.gb.nrao.edu/20m/idlinks/16638.htm" TargetMode="External"/><Relationship Id="rId14" Type="http://schemas.openxmlformats.org/officeDocument/2006/relationships/hyperlink" Target="http://www.gb.nrao.edu/20m/idlinks/18864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505" y="182881"/>
            <a:ext cx="11768447" cy="1611086"/>
          </a:xfrm>
        </p:spPr>
        <p:txBody>
          <a:bodyPr>
            <a:normAutofit fontScale="90000"/>
          </a:bodyPr>
          <a:lstStyle/>
          <a:p>
            <a:r>
              <a:rPr lang="en-US"/>
              <a:t>SARA East Conference </a:t>
            </a:r>
            <a:r>
              <a:rPr lang="en-US" dirty="0"/>
              <a:t>2021 </a:t>
            </a:r>
            <a:br>
              <a:rPr lang="en-US" dirty="0"/>
            </a:br>
            <a:r>
              <a:rPr lang="en-US" dirty="0"/>
              <a:t>SARA Sections Update</a:t>
            </a:r>
            <a:endParaRPr lang="en-US" sz="53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242" y="1857740"/>
            <a:ext cx="5298098" cy="446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198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0979" y="1411280"/>
            <a:ext cx="10572998" cy="420407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Suggested Ideas: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SARA Journal articles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Outreach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Citizen Science Database for the Fading of Cassiopeia A (0.67 %/year in L-band)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 err="1"/>
              <a:t>Cas</a:t>
            </a:r>
            <a:r>
              <a:rPr lang="en-US" dirty="0"/>
              <a:t> A: Bright source for RASDR</a:t>
            </a:r>
          </a:p>
          <a:p>
            <a:pPr marL="742950" lvl="1" indent="-285750" algn="l">
              <a:buFont typeface="Wingdings" panose="05000000000000000000" pitchFamily="2" charset="2"/>
              <a:buChar char="v"/>
            </a:pPr>
            <a:r>
              <a:rPr lang="en-US" dirty="0"/>
              <a:t> Evaluation of other potential targets: Tau A, </a:t>
            </a:r>
            <a:r>
              <a:rPr lang="en-US" dirty="0" err="1"/>
              <a:t>Cyg</a:t>
            </a:r>
            <a:r>
              <a:rPr lang="en-US" dirty="0"/>
              <a:t> A, </a:t>
            </a:r>
            <a:r>
              <a:rPr lang="en-US" dirty="0" err="1"/>
              <a:t>Vir</a:t>
            </a:r>
            <a:r>
              <a:rPr lang="en-US" dirty="0"/>
              <a:t> A, Rosette Nebula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Volunteer Roles: Manuals, Templates, Databases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Green Bank Conference Account - Explore! (20m Account): # of 20m users: 13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edX: “The Radio Sky 1” online course with certificate.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597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505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Contact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5EB-B86C-434C-A07B-B887823EC4F8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21279" y="2223324"/>
            <a:ext cx="846961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Questions, Comments, Volunteering?</a:t>
            </a:r>
          </a:p>
          <a:p>
            <a:endParaRPr lang="en-US" sz="3200" dirty="0"/>
          </a:p>
          <a:p>
            <a:r>
              <a:rPr lang="en-US" sz="3200" dirty="0"/>
              <a:t>Email SARA Section Analytical Section Coordinator</a:t>
            </a:r>
          </a:p>
          <a:p>
            <a:r>
              <a:rPr lang="en-US" sz="3200" dirty="0">
                <a:hlinkClick r:id="rId3"/>
              </a:rPr>
              <a:t>Tzikas@alum.rpi.edu</a:t>
            </a:r>
            <a:endParaRPr lang="en-US" sz="3200" dirty="0"/>
          </a:p>
          <a:p>
            <a:r>
              <a:rPr lang="en-US" sz="3200" dirty="0">
                <a:hlinkClick r:id="rId4"/>
              </a:rPr>
              <a:t>stephentzikas@gmail.com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8332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55805"/>
            <a:ext cx="9144000" cy="3509961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Agenda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Purpose of SARA Sections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Organization of SARA Sections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Volunteering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Section Coordinators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What’s New?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Suggested Ideas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41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24000"/>
            <a:ext cx="9144000" cy="439615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Purpose of SARA Sections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Organize SARA like other national amateur organizations (e.g., AAVSO, ALPO) and professional organizations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Sections more conducive to volunteering; database collection; strategic planning; posting of observation protocols; and personal member interests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Helps maintain consistency and thoroughness throughout SARA website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More member empowerment to create SARA’s future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Promote Cas A Observation Project and/with RASDR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819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65234"/>
            <a:ext cx="9555678" cy="439615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/>
              <a:t>Organization of SARA Sections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Wikipedia Approach: Post “Living” Documents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Management and Professionalism Guidelines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Tools and Resources</a:t>
            </a:r>
          </a:p>
          <a:p>
            <a:pPr algn="l"/>
            <a:r>
              <a:rPr lang="en-US" dirty="0"/>
              <a:t>     -Listserv</a:t>
            </a:r>
          </a:p>
          <a:p>
            <a:pPr algn="l"/>
            <a:r>
              <a:rPr lang="en-US" dirty="0"/>
              <a:t>     -SARA Sections Team</a:t>
            </a:r>
          </a:p>
          <a:p>
            <a:pPr algn="l"/>
            <a:r>
              <a:rPr lang="en-US" dirty="0"/>
              <a:t>     -Internet/Research</a:t>
            </a:r>
          </a:p>
          <a:p>
            <a:pPr algn="l"/>
            <a:r>
              <a:rPr lang="en-US" dirty="0"/>
              <a:t>    -Observing Protocols; Data Templates; Strategic Plans</a:t>
            </a:r>
          </a:p>
          <a:p>
            <a:pPr algn="l"/>
            <a:r>
              <a:rPr lang="en-US" dirty="0"/>
              <a:t>    -Forum attempt - concept worked but lack of interest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Beginner’s Tab: Under SARA Section Introduction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Six SARA Sections organized by related topics of Interest (POCs Posted)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156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81665"/>
            <a:ext cx="9144000" cy="439615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/>
              <a:t>Volunteering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Get Involved, Share knowledge, Learn, Work with Others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Help research/populate Section webpages with information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Create Observing Guides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Develop/Update Data Collection Templates &amp; Programming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Promote Wikipedia Entry for SARA; write SARA Journal articles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Assist with management and historic archive materials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Participate in brainstorming meetings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Offer Radio Telescope time and encourage partnership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Review and interpret papers for amateurs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Posting policy and guidelines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8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47474"/>
            <a:ext cx="9144000" cy="469706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/>
              <a:t>Section Coordinators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Analytical Section: Stephen Tzikas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Electronics and Instrumentation Section: Bogdan </a:t>
            </a:r>
            <a:r>
              <a:rPr lang="en-US" dirty="0" err="1"/>
              <a:t>Vacaliuc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Galactic and Cosmology Section: David Westman (Also Technical Queries)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Outreach Section: Tom Crowley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Solar System Section: Whitham D. Reeve (Also Journal Contributing Editor)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Stellar Section: Skip Crilly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r>
              <a:rPr lang="en-US" b="1" dirty="0"/>
              <a:t>Other: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Jon Wallace’s Education Section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Management Section (Professionalism, Ethics, Administration)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Several cooperating amateur organizations and universities</a:t>
            </a:r>
          </a:p>
          <a:p>
            <a:pPr algn="l"/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37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4885" y="1305341"/>
            <a:ext cx="96184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What’s New?</a:t>
            </a:r>
          </a:p>
          <a:p>
            <a:endParaRPr lang="en-US" b="1" dirty="0"/>
          </a:p>
          <a:p>
            <a:r>
              <a:rPr lang="en-US" b="1" dirty="0"/>
              <a:t>Tutorials (Posted)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2019: Cas A Observation Program with flux measurement demo.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2020: Pulsar Observation Program explaining a </a:t>
            </a:r>
            <a:r>
              <a:rPr lang="en-US" dirty="0" err="1"/>
              <a:t>prepfold</a:t>
            </a:r>
            <a:r>
              <a:rPr lang="en-US" dirty="0"/>
              <a:t> plot of a pulsar.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2021: Maser Observation Program</a:t>
            </a:r>
          </a:p>
          <a:p>
            <a:endParaRPr lang="en-US" dirty="0"/>
          </a:p>
          <a:p>
            <a:r>
              <a:rPr lang="en-US" dirty="0"/>
              <a:t>[New Paper by Dr. Dan </a:t>
            </a:r>
            <a:r>
              <a:rPr lang="en-US" dirty="0" err="1"/>
              <a:t>Reichart</a:t>
            </a:r>
            <a:r>
              <a:rPr lang="en-US" dirty="0"/>
              <a:t>, et al: “Skynet Algorithm for Single-dish Radio Mapping. I. Contaminant-cleaning, Mapping, and Photometering Small-scale Structures”,  The Astrophysical Journal Supplement Series, 240:12 (50pp), 2019 January https://doi.org/10.3847/1538-4365/aad7c1 © 2019. The American Astronomical Society.]</a:t>
            </a:r>
          </a:p>
          <a:p>
            <a:endParaRPr lang="en-US" dirty="0"/>
          </a:p>
          <a:p>
            <a:r>
              <a:rPr lang="en-US" b="1" dirty="0"/>
              <a:t>Astronomical League Citizen Science 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Radio Galaxy Zoo (galaxyzoo.org)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Radio Meteor Zoo (zoouniverse.org)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Solar Storm Watch II (zooniverse.org)</a:t>
            </a:r>
          </a:p>
        </p:txBody>
      </p:sp>
      <p:sp>
        <p:nvSpPr>
          <p:cNvPr id="2" name="Rectangle 1"/>
          <p:cNvSpPr/>
          <p:nvPr/>
        </p:nvSpPr>
        <p:spPr>
          <a:xfrm>
            <a:off x="2446173" y="310634"/>
            <a:ext cx="78766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latin typeface="+mj-lt"/>
              </a:rPr>
              <a:t>SARA Sections Update 2021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011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8660" y="1197620"/>
            <a:ext cx="113146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What’s New?</a:t>
            </a:r>
          </a:p>
          <a:p>
            <a:endParaRPr lang="en-US" b="1" dirty="0"/>
          </a:p>
          <a:p>
            <a:r>
              <a:rPr lang="en-US" b="1" dirty="0"/>
              <a:t>Scope-in-a-Box </a:t>
            </a:r>
          </a:p>
          <a:p>
            <a:endParaRPr lang="en-US" dirty="0"/>
          </a:p>
          <a:p>
            <a:r>
              <a:rPr lang="en-US" dirty="0"/>
              <a:t>SARA has put together a kit of parts and software to build a radio telescope that will detect the Hydrogen line. The kit was based on an article on RTL-SDR.COM. The kit includes 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2-foot parabolic antenna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Tripod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RTL-SDR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Noolec</a:t>
            </a:r>
            <a:r>
              <a:rPr lang="en-US" dirty="0"/>
              <a:t> </a:t>
            </a:r>
            <a:r>
              <a:rPr lang="en-US" dirty="0" err="1"/>
              <a:t>SAWbird</a:t>
            </a:r>
            <a:r>
              <a:rPr lang="en-US" dirty="0"/>
              <a:t>+ H1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Miscellaneous cables and connectors.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Software tested and verified by multiple SARA members.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You must have a PC, preferable lap-top, running WIN10. Currently only available to USA addresses due to shipping costs.</a:t>
            </a:r>
          </a:p>
          <a:p>
            <a:r>
              <a:rPr lang="en-US" dirty="0"/>
              <a:t>Complete details available at </a:t>
            </a:r>
            <a:r>
              <a:rPr lang="en-US" u="sng" dirty="0">
                <a:hlinkClick r:id="rId2" tooltip="Click to open in a new window or tab: http://radio-astronomy.org"/>
              </a:rPr>
              <a:t>radio-astronomy.org</a:t>
            </a:r>
            <a:r>
              <a:rPr lang="en-US" dirty="0"/>
              <a:t>. Scroll down right column until you see Scope-in-a-box!</a:t>
            </a:r>
          </a:p>
        </p:txBody>
      </p:sp>
      <p:sp>
        <p:nvSpPr>
          <p:cNvPr id="2" name="Rectangle 1"/>
          <p:cNvSpPr/>
          <p:nvPr/>
        </p:nvSpPr>
        <p:spPr>
          <a:xfrm>
            <a:off x="2446173" y="310634"/>
            <a:ext cx="78766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latin typeface="+mj-lt"/>
              </a:rPr>
              <a:t>SARA Sections Update 2021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675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932" y="4969023"/>
            <a:ext cx="48830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http://www.gb.nrao.edu/20m/dataexamples.html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241532"/>
              </p:ext>
            </p:extLst>
          </p:nvPr>
        </p:nvGraphicFramePr>
        <p:xfrm>
          <a:off x="6273801" y="1293337"/>
          <a:ext cx="5786313" cy="5297960"/>
        </p:xfrm>
        <a:graphic>
          <a:graphicData uri="http://schemas.openxmlformats.org/drawingml/2006/table">
            <a:tbl>
              <a:tblPr/>
              <a:tblGrid>
                <a:gridCol w="1928771">
                  <a:extLst>
                    <a:ext uri="{9D8B030D-6E8A-4147-A177-3AD203B41FA5}">
                      <a16:colId xmlns:a16="http://schemas.microsoft.com/office/drawing/2014/main" val="2358889962"/>
                    </a:ext>
                  </a:extLst>
                </a:gridCol>
                <a:gridCol w="1928771">
                  <a:extLst>
                    <a:ext uri="{9D8B030D-6E8A-4147-A177-3AD203B41FA5}">
                      <a16:colId xmlns:a16="http://schemas.microsoft.com/office/drawing/2014/main" val="3346197521"/>
                    </a:ext>
                  </a:extLst>
                </a:gridCol>
                <a:gridCol w="1928771">
                  <a:extLst>
                    <a:ext uri="{9D8B030D-6E8A-4147-A177-3AD203B41FA5}">
                      <a16:colId xmlns:a16="http://schemas.microsoft.com/office/drawing/2014/main" val="1790983921"/>
                    </a:ext>
                  </a:extLst>
                </a:gridCol>
              </a:tblGrid>
              <a:tr h="217039">
                <a:tc>
                  <a:txBody>
                    <a:bodyPr/>
                    <a:lstStyle/>
                    <a:p>
                      <a:r>
                        <a:rPr lang="en-US" sz="1050" b="1" u="sng" dirty="0"/>
                        <a:t>Object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u="sng" dirty="0"/>
                        <a:t>Description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u="sng" dirty="0"/>
                        <a:t>Link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6999223"/>
                  </a:ext>
                </a:extLst>
              </a:tr>
              <a:tr h="378426">
                <a:tc>
                  <a:txBody>
                    <a:bodyPr/>
                    <a:lstStyle/>
                    <a:p>
                      <a:r>
                        <a:rPr lang="en-US" sz="900" dirty="0"/>
                        <a:t>Quasar 3C273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Daisy scan: typical strong source detection.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hlinkClick r:id="rId3"/>
                        </a:rPr>
                        <a:t>18720</a:t>
                      </a:r>
                      <a:r>
                        <a:rPr lang="en-US" sz="900" dirty="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142862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r>
                        <a:rPr lang="en-US" sz="900" dirty="0"/>
                        <a:t>M57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Daisy scan with no detection.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hlinkClick r:id="rId4"/>
                        </a:rPr>
                        <a:t>18766</a:t>
                      </a:r>
                      <a:r>
                        <a:rPr lang="en-US" sz="900" dirty="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53400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Jupiter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Daisy scan: detected but faint.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18840</a:t>
                      </a:r>
                      <a:r>
                        <a:rPr lang="en-US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588534"/>
                  </a:ext>
                </a:extLst>
              </a:tr>
              <a:tr h="378426">
                <a:tc>
                  <a:txBody>
                    <a:bodyPr/>
                    <a:lstStyle/>
                    <a:p>
                      <a:r>
                        <a:rPr lang="en-US" sz="900" dirty="0"/>
                        <a:t>Eagle Nebula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Daisy scan: detection of object plus another source.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hlinkClick r:id="rId6"/>
                        </a:rPr>
                        <a:t>18629</a:t>
                      </a:r>
                      <a:r>
                        <a:rPr lang="en-US" sz="900" dirty="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656118"/>
                  </a:ext>
                </a:extLst>
              </a:tr>
              <a:tr h="378426">
                <a:tc>
                  <a:txBody>
                    <a:bodyPr/>
                    <a:lstStyle/>
                    <a:p>
                      <a:r>
                        <a:rPr lang="en-US" sz="900" dirty="0"/>
                        <a:t>Taurus 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Daisy scan: OH filter, beset with interference.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hlinkClick r:id="rId7"/>
                        </a:rPr>
                        <a:t>18934</a:t>
                      </a:r>
                      <a:r>
                        <a:rPr lang="en-US" sz="900" dirty="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362693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r>
                        <a:rPr lang="en-US" sz="900" dirty="0"/>
                        <a:t>Cas-A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err="1"/>
                        <a:t>RaLongMap</a:t>
                      </a:r>
                      <a:r>
                        <a:rPr lang="en-US" sz="900" dirty="0"/>
                        <a:t> example.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8"/>
                        </a:rPr>
                        <a:t>17570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273459"/>
                  </a:ext>
                </a:extLst>
              </a:tr>
              <a:tr h="539812">
                <a:tc>
                  <a:txBody>
                    <a:bodyPr/>
                    <a:lstStyle/>
                    <a:p>
                      <a:r>
                        <a:rPr lang="en-US" sz="900"/>
                        <a:t>W3 nebula area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err="1"/>
                        <a:t>RaLongMap</a:t>
                      </a:r>
                      <a:r>
                        <a:rPr lang="en-US" sz="900" dirty="0"/>
                        <a:t> example showing W3 plus other source in the Galactic Plane.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hlinkClick r:id="rId9"/>
                        </a:rPr>
                        <a:t>16638</a:t>
                      </a:r>
                      <a:r>
                        <a:rPr lang="en-US" sz="900" dirty="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6913"/>
                  </a:ext>
                </a:extLst>
              </a:tr>
              <a:tr h="378426">
                <a:tc>
                  <a:txBody>
                    <a:bodyPr/>
                    <a:lstStyle/>
                    <a:p>
                      <a:r>
                        <a:rPr lang="en-US" sz="900"/>
                        <a:t>W3 nebula.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err="1"/>
                        <a:t>Hydrogen</a:t>
                      </a:r>
                      <a:r>
                        <a:rPr lang="fr-FR" sz="900" dirty="0"/>
                        <a:t> </a:t>
                      </a:r>
                      <a:r>
                        <a:rPr lang="fr-FR" sz="900" dirty="0" err="1"/>
                        <a:t>clouds</a:t>
                      </a:r>
                      <a:r>
                        <a:rPr lang="fr-FR" sz="900" dirty="0"/>
                        <a:t> </a:t>
                      </a:r>
                      <a:r>
                        <a:rPr lang="fr-FR" sz="900" dirty="0" err="1"/>
                        <a:t>spectrum</a:t>
                      </a:r>
                      <a:r>
                        <a:rPr lang="fr-FR" sz="900" dirty="0"/>
                        <a:t>. (HIRES mode)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10"/>
                        </a:rPr>
                        <a:t>16438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274611"/>
                  </a:ext>
                </a:extLst>
              </a:tr>
              <a:tr h="378426">
                <a:tc>
                  <a:txBody>
                    <a:bodyPr/>
                    <a:lstStyle/>
                    <a:p>
                      <a:r>
                        <a:rPr lang="en-US" sz="900"/>
                        <a:t>M31 - Andromeda galaxy.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Shows hydrogen nearby plus what’s in M31.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11"/>
                        </a:rPr>
                        <a:t>16720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441611"/>
                  </a:ext>
                </a:extLst>
              </a:tr>
              <a:tr h="539812">
                <a:tc>
                  <a:txBody>
                    <a:bodyPr/>
                    <a:lstStyle/>
                    <a:p>
                      <a:r>
                        <a:rPr lang="en-US" sz="900"/>
                        <a:t>M31 - Andromeda galaxy.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Shows hydrogen nearby plus what’s in M31 - on/off observation.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hlinkClick r:id="rId12"/>
                        </a:rPr>
                        <a:t>17767</a:t>
                      </a:r>
                      <a:r>
                        <a:rPr lang="en-US" sz="900" dirty="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942958"/>
                  </a:ext>
                </a:extLst>
              </a:tr>
              <a:tr h="539812">
                <a:tc>
                  <a:txBody>
                    <a:bodyPr/>
                    <a:lstStyle/>
                    <a:p>
                      <a:r>
                        <a:rPr lang="en-US" sz="900"/>
                        <a:t>Galactic Center - Sgr-A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Shows hydrogen at 21 cm plus absorption by cloud of closer hydrogen.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13"/>
                        </a:rPr>
                        <a:t>17760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856638"/>
                  </a:ext>
                </a:extLst>
              </a:tr>
              <a:tr h="378426">
                <a:tc>
                  <a:txBody>
                    <a:bodyPr/>
                    <a:lstStyle/>
                    <a:p>
                      <a:r>
                        <a:rPr lang="en-US" sz="900"/>
                        <a:t>Cas-A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Spectral Line map showing absorption in Hydrogen line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hlinkClick r:id="rId14"/>
                        </a:rPr>
                        <a:t>18864</a:t>
                      </a:r>
                      <a:r>
                        <a:rPr lang="en-US" sz="900" dirty="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467406"/>
                  </a:ext>
                </a:extLst>
              </a:tr>
              <a:tr h="539812">
                <a:tc>
                  <a:txBody>
                    <a:bodyPr/>
                    <a:lstStyle/>
                    <a:p>
                      <a:r>
                        <a:rPr lang="en-US" sz="900" dirty="0"/>
                        <a:t>W3 nebula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OH lines at 1665.4 and 1667.4 MHz in HIRES mode, on-off display.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hlinkClick r:id="rId15"/>
                        </a:rPr>
                        <a:t>19769</a:t>
                      </a:r>
                      <a:r>
                        <a:rPr lang="en-US" sz="900" dirty="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14091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34689" y="1393912"/>
            <a:ext cx="478478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Suggested Ideas 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Browse examples of 20-meter Skynet observations.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Find data for demonstrations of target visualizations (e.g., 20m presentation on astronomical masers).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Look for data pertinent for educational article themes (such as lunar, planetary, and solar observing).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Look for data that can be applied to calculations and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Astropy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software packages.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2013404" y="370007"/>
            <a:ext cx="78766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latin typeface="+mj-lt"/>
              </a:rPr>
              <a:t>SARA Sections Update 2021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70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941</Words>
  <Application>Microsoft Office PowerPoint</Application>
  <PresentationFormat>Widescreen</PresentationFormat>
  <Paragraphs>171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SARA East Conference 2021  SARA Sections Update</vt:lpstr>
      <vt:lpstr>SARA Sections Update 2021</vt:lpstr>
      <vt:lpstr>SARA Sections Update 2021</vt:lpstr>
      <vt:lpstr>SARA Sections Update 2021</vt:lpstr>
      <vt:lpstr>SARA Sections Update 2021</vt:lpstr>
      <vt:lpstr>SARA Sections Update 2021</vt:lpstr>
      <vt:lpstr>PowerPoint Presentation</vt:lpstr>
      <vt:lpstr>PowerPoint Presentation</vt:lpstr>
      <vt:lpstr>PowerPoint Presentation</vt:lpstr>
      <vt:lpstr>SARA Sections Update 2021</vt:lpstr>
      <vt:lpstr>Contact</vt:lpstr>
    </vt:vector>
  </TitlesOfParts>
  <Company>U.S. Customs and Border Protection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TZIKAS, STEPHEN A</dc:creator>
  <cp:lastModifiedBy>Stephen Tzikas</cp:lastModifiedBy>
  <cp:revision>42</cp:revision>
  <cp:lastPrinted>2020-02-11T15:38:14Z</cp:lastPrinted>
  <dcterms:created xsi:type="dcterms:W3CDTF">2019-12-13T16:13:10Z</dcterms:created>
  <dcterms:modified xsi:type="dcterms:W3CDTF">2021-04-11T14:17:18Z</dcterms:modified>
</cp:coreProperties>
</file>