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6" r:id="rId2"/>
    <p:sldId id="307" r:id="rId3"/>
    <p:sldId id="308" r:id="rId4"/>
    <p:sldId id="309" r:id="rId5"/>
    <p:sldId id="310" r:id="rId6"/>
    <p:sldId id="311" r:id="rId7"/>
    <p:sldId id="256" r:id="rId8"/>
    <p:sldId id="266" r:id="rId9"/>
    <p:sldId id="283" r:id="rId10"/>
    <p:sldId id="258" r:id="rId11"/>
    <p:sldId id="259" r:id="rId12"/>
    <p:sldId id="297" r:id="rId13"/>
    <p:sldId id="298" r:id="rId14"/>
    <p:sldId id="257" r:id="rId15"/>
    <p:sldId id="261" r:id="rId16"/>
    <p:sldId id="263" r:id="rId17"/>
    <p:sldId id="335" r:id="rId18"/>
    <p:sldId id="268" r:id="rId19"/>
    <p:sldId id="281" r:id="rId20"/>
    <p:sldId id="282" r:id="rId21"/>
    <p:sldId id="280" r:id="rId22"/>
    <p:sldId id="269" r:id="rId23"/>
    <p:sldId id="295" r:id="rId24"/>
    <p:sldId id="334" r:id="rId25"/>
    <p:sldId id="270" r:id="rId26"/>
    <p:sldId id="284" r:id="rId27"/>
    <p:sldId id="286" r:id="rId28"/>
    <p:sldId id="273" r:id="rId29"/>
    <p:sldId id="333" r:id="rId30"/>
    <p:sldId id="272" r:id="rId31"/>
    <p:sldId id="287" r:id="rId32"/>
    <p:sldId id="290" r:id="rId33"/>
    <p:sldId id="289" r:id="rId34"/>
    <p:sldId id="321" r:id="rId35"/>
    <p:sldId id="296" r:id="rId36"/>
    <p:sldId id="318" r:id="rId37"/>
    <p:sldId id="320" r:id="rId38"/>
    <p:sldId id="315" r:id="rId39"/>
    <p:sldId id="316" r:id="rId40"/>
    <p:sldId id="317" r:id="rId41"/>
    <p:sldId id="319" r:id="rId42"/>
    <p:sldId id="323" r:id="rId43"/>
    <p:sldId id="324" r:id="rId44"/>
    <p:sldId id="325" r:id="rId45"/>
    <p:sldId id="326" r:id="rId46"/>
    <p:sldId id="327" r:id="rId47"/>
    <p:sldId id="332" r:id="rId48"/>
    <p:sldId id="336" r:id="rId49"/>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008705" y="0"/>
            <a:ext cx="3066733" cy="452973"/>
          </a:xfrm>
          <a:prstGeom prst="rect">
            <a:avLst/>
          </a:prstGeom>
        </p:spPr>
        <p:txBody>
          <a:bodyPr vert="horz" lIns="93177" tIns="46589" rIns="93177" bIns="46589" rtlCol="0"/>
          <a:lstStyle>
            <a:lvl1pPr algn="r">
              <a:defRPr sz="1200"/>
            </a:lvl1pPr>
          </a:lstStyle>
          <a:p>
            <a:fld id="{C3C6D914-14EF-49C3-AA45-EA3297BA6AB3}" type="datetimeFigureOut">
              <a:rPr lang="en-US" smtClean="0"/>
              <a:t>4/11/2021</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7708" y="4344779"/>
            <a:ext cx="5661660" cy="3554820"/>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1"/>
            <a:ext cx="3066733" cy="45297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2"/>
          </a:xfrm>
          <a:prstGeom prst="rect">
            <a:avLst/>
          </a:prstGeom>
        </p:spPr>
        <p:txBody>
          <a:bodyPr vert="horz" lIns="93177" tIns="46589" rIns="93177" bIns="46589" rtlCol="0" anchor="b"/>
          <a:lstStyle>
            <a:lvl1pPr algn="r">
              <a:defRPr sz="1200"/>
            </a:lvl1pPr>
          </a:lstStyle>
          <a:p>
            <a:fld id="{4DA44E71-4314-41E1-8BD1-298D4B6389D5}" type="slidenum">
              <a:rPr lang="en-US" smtClean="0"/>
              <a:t>‹#›</a:t>
            </a:fld>
            <a:endParaRPr lang="en-US"/>
          </a:p>
        </p:txBody>
      </p:sp>
    </p:spTree>
    <p:extLst>
      <p:ext uri="{BB962C8B-B14F-4D97-AF65-F5344CB8AC3E}">
        <p14:creationId xmlns:p14="http://schemas.microsoft.com/office/powerpoint/2010/main" val="305108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1</a:t>
            </a:fld>
            <a:endParaRPr lang="en-US"/>
          </a:p>
        </p:txBody>
      </p:sp>
    </p:spTree>
    <p:extLst>
      <p:ext uri="{BB962C8B-B14F-4D97-AF65-F5344CB8AC3E}">
        <p14:creationId xmlns:p14="http://schemas.microsoft.com/office/powerpoint/2010/main" val="47980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2</a:t>
            </a:fld>
            <a:endParaRPr lang="en-US"/>
          </a:p>
        </p:txBody>
      </p:sp>
    </p:spTree>
    <p:extLst>
      <p:ext uri="{BB962C8B-B14F-4D97-AF65-F5344CB8AC3E}">
        <p14:creationId xmlns:p14="http://schemas.microsoft.com/office/powerpoint/2010/main" val="270312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3</a:t>
            </a:fld>
            <a:endParaRPr lang="en-US"/>
          </a:p>
        </p:txBody>
      </p:sp>
    </p:spTree>
    <p:extLst>
      <p:ext uri="{BB962C8B-B14F-4D97-AF65-F5344CB8AC3E}">
        <p14:creationId xmlns:p14="http://schemas.microsoft.com/office/powerpoint/2010/main" val="288508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4</a:t>
            </a:fld>
            <a:endParaRPr lang="en-US"/>
          </a:p>
        </p:txBody>
      </p:sp>
    </p:spTree>
    <p:extLst>
      <p:ext uri="{BB962C8B-B14F-4D97-AF65-F5344CB8AC3E}">
        <p14:creationId xmlns:p14="http://schemas.microsoft.com/office/powerpoint/2010/main" val="194866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DE1C9-760F-4EA0-9655-25BDED5CD40F}"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84501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40845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52660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75603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6DE1C9-760F-4EA0-9655-25BDED5CD40F}"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76433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DE1C9-760F-4EA0-9655-25BDED5CD40F}"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1278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DE1C9-760F-4EA0-9655-25BDED5CD40F}"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9143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DE1C9-760F-4EA0-9655-25BDED5CD40F}"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32565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DE1C9-760F-4EA0-9655-25BDED5CD40F}"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50385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6DE1C9-760F-4EA0-9655-25BDED5CD40F}"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07982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6DE1C9-760F-4EA0-9655-25BDED5CD40F}"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92816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DE1C9-760F-4EA0-9655-25BDED5CD40F}" type="datetimeFigureOut">
              <a:rPr lang="en-US" smtClean="0"/>
              <a:t>4/11/2021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79B17-5477-42C2-BA87-43B83D0B0157}" type="slidenum">
              <a:rPr lang="en-US" smtClean="0"/>
              <a:t>‹#›</a:t>
            </a:fld>
            <a:endParaRPr lang="en-US"/>
          </a:p>
        </p:txBody>
      </p:sp>
    </p:spTree>
    <p:extLst>
      <p:ext uri="{BB962C8B-B14F-4D97-AF65-F5344CB8AC3E}">
        <p14:creationId xmlns:p14="http://schemas.microsoft.com/office/powerpoint/2010/main" val="333810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masermonitoring.com/" TargetMode="External"/><Relationship Id="rId2" Type="http://schemas.openxmlformats.org/officeDocument/2006/relationships/hyperlink" Target="http://maserdb.net/search.pl"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gb.nrao.edu/20m/peak/W3OH/2019_04_29_19:46:42.ht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gb.nrao.edu/20m/idlinks/46403.ht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hyperlink" Target="https://www.gb.nrao.edu/20m/idlinks/46416.ht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hyperlink" Target="http://www.gb.nrao.edu/20m/peak/latest"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mailto:Tzikas@alum.rpi.edu"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stephentzikas@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05" y="182881"/>
            <a:ext cx="11768447" cy="1611086"/>
          </a:xfrm>
        </p:spPr>
        <p:txBody>
          <a:bodyPr>
            <a:noAutofit/>
          </a:bodyPr>
          <a:lstStyle/>
          <a:p>
            <a:r>
              <a:rPr lang="en-US" sz="5400"/>
              <a:t>SARA East Conference </a:t>
            </a:r>
            <a:r>
              <a:rPr lang="en-US" sz="5400" dirty="0"/>
              <a:t>2021</a:t>
            </a:r>
            <a:br>
              <a:rPr lang="en-US" sz="4000" dirty="0"/>
            </a:br>
            <a:r>
              <a:rPr lang="en-US" sz="3200" dirty="0"/>
              <a:t>Analytical Section Meeting: Demo, Masers, &amp; W3 Radio Mapping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242" y="1857740"/>
            <a:ext cx="5298098" cy="4468451"/>
          </a:xfrm>
          <a:prstGeom prst="rect">
            <a:avLst/>
          </a:prstGeom>
        </p:spPr>
      </p:pic>
    </p:spTree>
    <p:extLst>
      <p:ext uri="{BB962C8B-B14F-4D97-AF65-F5344CB8AC3E}">
        <p14:creationId xmlns:p14="http://schemas.microsoft.com/office/powerpoint/2010/main" val="109771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7837" y="1151453"/>
            <a:ext cx="10260580" cy="4847481"/>
          </a:xfrm>
          <a:prstGeom prst="rect">
            <a:avLst/>
          </a:prstGeom>
          <a:noFill/>
        </p:spPr>
        <p:txBody>
          <a:bodyPr wrap="square" rtlCol="0">
            <a:spAutoFit/>
          </a:bodyPr>
          <a:lstStyle/>
          <a:p>
            <a:r>
              <a:rPr lang="en-US" sz="2400" b="1" dirty="0"/>
              <a:t>Terminology</a:t>
            </a:r>
          </a:p>
          <a:p>
            <a:endParaRPr lang="en-US" sz="2100" b="1" dirty="0"/>
          </a:p>
          <a:p>
            <a:pPr marL="285750" indent="-285750">
              <a:buFont typeface="Arial" panose="020B0604020202020204" pitchFamily="34" charset="0"/>
              <a:buChar char="•"/>
            </a:pPr>
            <a:r>
              <a:rPr lang="en-US" sz="2200" dirty="0"/>
              <a:t>The angular momentum of a molecule is the resultant of the angular momentum of the nuclei rotating as a rigid body together with that of the electrons around the nuclei.</a:t>
            </a:r>
          </a:p>
          <a:p>
            <a:pPr marL="285750" indent="-285750">
              <a:buFont typeface="Arial" panose="020B0604020202020204" pitchFamily="34" charset="0"/>
              <a:buChar char="•"/>
            </a:pPr>
            <a:r>
              <a:rPr lang="en-US" sz="2200" dirty="0"/>
              <a:t>Energy of rotation of a molecule.  Example: Diatomic molecules have one moment of inertia, that about any axis perpendicular to the join of the nuclei.</a:t>
            </a:r>
          </a:p>
          <a:p>
            <a:pPr marL="285750" indent="-285750">
              <a:buFont typeface="Arial" panose="020B0604020202020204" pitchFamily="34" charset="0"/>
              <a:buChar char="•"/>
            </a:pPr>
            <a:r>
              <a:rPr lang="en-US" sz="2200" dirty="0"/>
              <a:t>Abscissa: x-coordinate; Ordinate: y-coordinate.</a:t>
            </a:r>
          </a:p>
          <a:p>
            <a:pPr marL="285750" indent="-285750">
              <a:buFont typeface="Arial" panose="020B0604020202020204" pitchFamily="34" charset="0"/>
              <a:buChar char="•"/>
            </a:pPr>
            <a:r>
              <a:rPr lang="en-US" sz="2200" dirty="0"/>
              <a:t>First hydroxyl (OH) maser discovered in 1965.  Afterwards a water (H</a:t>
            </a:r>
            <a:r>
              <a:rPr lang="en-US" sz="2200" baseline="-25000" dirty="0"/>
              <a:t>2</a:t>
            </a:r>
            <a:r>
              <a:rPr lang="en-US" sz="2200" dirty="0"/>
              <a:t>O) emission was discovered in 1969, methanol in 1970, and silicon monoxide in 1974.</a:t>
            </a:r>
          </a:p>
          <a:p>
            <a:pPr marL="285750" indent="-285750">
              <a:buFont typeface="Arial" panose="020B0604020202020204" pitchFamily="34" charset="0"/>
              <a:buChar char="•"/>
            </a:pPr>
            <a:r>
              <a:rPr lang="en-US" sz="2200" dirty="0"/>
              <a:t>H II regions are regions of interstellar atomic hydrogen that is ionized (H</a:t>
            </a:r>
            <a:r>
              <a:rPr lang="en-US" sz="2200" baseline="30000" dirty="0"/>
              <a:t>+</a:t>
            </a:r>
            <a:r>
              <a:rPr lang="en-US" sz="2200" dirty="0"/>
              <a:t>).   H I is neutral hydrogen.  O III is O</a:t>
            </a:r>
            <a:r>
              <a:rPr lang="en-US" sz="2200" baseline="30000" dirty="0"/>
              <a:t>++</a:t>
            </a:r>
            <a:r>
              <a:rPr lang="en-US" sz="2200" dirty="0"/>
              <a:t>.</a:t>
            </a:r>
          </a:p>
          <a:p>
            <a:pPr marL="285750" indent="-285750">
              <a:buFont typeface="Arial" panose="020B0604020202020204" pitchFamily="34" charset="0"/>
              <a:buChar char="•"/>
            </a:pPr>
            <a:r>
              <a:rPr lang="en-US" sz="2200" dirty="0"/>
              <a:t>Parity: a parity transformation is the flip in the sign of one spatial coordinate, which can be though of as a transformation into its chiral (mirror image) state.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3704962" y="228123"/>
            <a:ext cx="4905638" cy="923330"/>
          </a:xfrm>
          <a:prstGeom prst="rect">
            <a:avLst/>
          </a:prstGeom>
        </p:spPr>
        <p:txBody>
          <a:bodyPr wrap="none">
            <a:spAutoFit/>
          </a:bodyPr>
          <a:lstStyle/>
          <a:p>
            <a:r>
              <a:rPr lang="en-US" sz="5400" dirty="0">
                <a:latin typeface="+mj-lt"/>
              </a:rPr>
              <a:t>Maser Observing</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10</a:t>
            </a:fld>
            <a:endParaRPr lang="en-US"/>
          </a:p>
        </p:txBody>
      </p:sp>
    </p:spTree>
    <p:extLst>
      <p:ext uri="{BB962C8B-B14F-4D97-AF65-F5344CB8AC3E}">
        <p14:creationId xmlns:p14="http://schemas.microsoft.com/office/powerpoint/2010/main" val="72720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827" y="1310747"/>
            <a:ext cx="5832556" cy="4339650"/>
          </a:xfrm>
          <a:prstGeom prst="rect">
            <a:avLst/>
          </a:prstGeom>
          <a:noFill/>
        </p:spPr>
        <p:txBody>
          <a:bodyPr wrap="square" rtlCol="0">
            <a:spAutoFit/>
          </a:bodyPr>
          <a:lstStyle/>
          <a:p>
            <a:r>
              <a:rPr lang="en-US" sz="2400" b="1" dirty="0"/>
              <a:t>Quantum Chemistry</a:t>
            </a:r>
          </a:p>
          <a:p>
            <a:endParaRPr lang="en-US" sz="1200" dirty="0"/>
          </a:p>
          <a:p>
            <a:pPr marL="285750" indent="-285750">
              <a:buFont typeface="Arial" panose="020B0604020202020204" pitchFamily="34" charset="0"/>
              <a:buChar char="•"/>
            </a:pPr>
            <a:r>
              <a:rPr lang="en-US" sz="2000" dirty="0"/>
              <a:t>Angular momentum of </a:t>
            </a:r>
            <a:r>
              <a:rPr lang="en-US" sz="2000" u="sng" dirty="0"/>
              <a:t>vibration</a:t>
            </a:r>
            <a:r>
              <a:rPr lang="en-US" sz="2000" dirty="0"/>
              <a:t> of a diatomic molecule is an integral multiple, J, of the energy of rotation (because J is quantized). </a:t>
            </a:r>
          </a:p>
          <a:p>
            <a:pPr marL="285750" indent="-285750">
              <a:buFont typeface="Arial" panose="020B0604020202020204" pitchFamily="34" charset="0"/>
              <a:buChar char="•"/>
            </a:pPr>
            <a:r>
              <a:rPr lang="en-US" sz="2000" dirty="0"/>
              <a:t>Pi is the </a:t>
            </a:r>
            <a:r>
              <a:rPr lang="en-US" sz="2000" u="sng" dirty="0"/>
              <a:t>rotational</a:t>
            </a:r>
            <a:r>
              <a:rPr lang="en-US" sz="2000" dirty="0"/>
              <a:t> state.  The Superscript 2 indicates that there are two sequences of J, shown by the suffix equal to the least value of J (within that sequence).  </a:t>
            </a:r>
          </a:p>
          <a:p>
            <a:pPr marL="285750" indent="-285750">
              <a:buFont typeface="Arial" panose="020B0604020202020204" pitchFamily="34" charset="0"/>
              <a:buChar char="•"/>
            </a:pPr>
            <a:r>
              <a:rPr lang="en-US" sz="2000" dirty="0"/>
              <a:t>J = ½ for the sequence of J = ½, 3/2, 5/2...</a:t>
            </a:r>
          </a:p>
          <a:p>
            <a:pPr marL="285750" indent="-285750">
              <a:buFont typeface="Arial" panose="020B0604020202020204" pitchFamily="34" charset="0"/>
              <a:buChar char="•"/>
            </a:pPr>
            <a:r>
              <a:rPr lang="en-US" sz="2000" dirty="0"/>
              <a:t>J = 3/2 for the sequence of J = 3/2, 5/2, 7/2…</a:t>
            </a:r>
          </a:p>
          <a:p>
            <a:pPr marL="285750" indent="-285750">
              <a:buFont typeface="Arial" panose="020B0604020202020204" pitchFamily="34" charset="0"/>
              <a:buChar char="•"/>
            </a:pPr>
            <a:r>
              <a:rPr lang="en-US" sz="2000" dirty="0"/>
              <a:t>An </a:t>
            </a:r>
            <a:r>
              <a:rPr lang="en-US" sz="2000" u="sng" dirty="0"/>
              <a:t>electronic</a:t>
            </a:r>
            <a:r>
              <a:rPr lang="en-US" sz="2000" dirty="0"/>
              <a:t> interaction between the electrons and the proton depends on the quantum number F.</a:t>
            </a:r>
          </a:p>
          <a:p>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703385" y="447661"/>
            <a:ext cx="4905638" cy="923330"/>
          </a:xfrm>
          <a:prstGeom prst="rect">
            <a:avLst/>
          </a:prstGeom>
        </p:spPr>
        <p:txBody>
          <a:bodyPr wrap="none">
            <a:spAutoFit/>
          </a:bodyPr>
          <a:lstStyle/>
          <a:p>
            <a:r>
              <a:rPr lang="en-US" sz="5400" dirty="0">
                <a:latin typeface="+mj-lt"/>
              </a:rPr>
              <a:t>Maser Observing</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382" y="208127"/>
            <a:ext cx="4628435" cy="6513348"/>
          </a:xfrm>
          <a:prstGeom prst="rect">
            <a:avLst/>
          </a:prstGeom>
        </p:spPr>
      </p:pic>
    </p:spTree>
    <p:extLst>
      <p:ext uri="{BB962C8B-B14F-4D97-AF65-F5344CB8AC3E}">
        <p14:creationId xmlns:p14="http://schemas.microsoft.com/office/powerpoint/2010/main" val="131237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123" y="1404731"/>
            <a:ext cx="4518990" cy="3847207"/>
          </a:xfrm>
          <a:prstGeom prst="rect">
            <a:avLst/>
          </a:prstGeom>
        </p:spPr>
        <p:txBody>
          <a:bodyPr wrap="square">
            <a:spAutoFit/>
          </a:bodyPr>
          <a:lstStyle/>
          <a:p>
            <a:r>
              <a:rPr lang="en-US" sz="2400" b="1" dirty="0">
                <a:solidFill>
                  <a:srgbClr val="000000"/>
                </a:solidFill>
              </a:rPr>
              <a:t>Quantum Chemistry</a:t>
            </a:r>
          </a:p>
          <a:p>
            <a:endParaRPr lang="en-US" sz="1200" dirty="0">
              <a:solidFill>
                <a:srgbClr val="000000"/>
              </a:solidFill>
            </a:endParaRPr>
          </a:p>
          <a:p>
            <a:r>
              <a:rPr lang="en-US" sz="2100" dirty="0">
                <a:solidFill>
                  <a:srgbClr val="000000"/>
                </a:solidFill>
              </a:rPr>
              <a:t>A total wave function may be factorized into </a:t>
            </a:r>
            <a:r>
              <a:rPr lang="en-US" sz="2100" u="sng" dirty="0">
                <a:solidFill>
                  <a:srgbClr val="000000"/>
                </a:solidFill>
              </a:rPr>
              <a:t>electronic</a:t>
            </a:r>
            <a:r>
              <a:rPr lang="en-US" sz="2100" dirty="0">
                <a:solidFill>
                  <a:srgbClr val="000000"/>
                </a:solidFill>
              </a:rPr>
              <a:t>, </a:t>
            </a:r>
            <a:r>
              <a:rPr lang="en-US" sz="2100" u="sng" dirty="0">
                <a:solidFill>
                  <a:srgbClr val="000000"/>
                </a:solidFill>
              </a:rPr>
              <a:t>vibrational</a:t>
            </a:r>
            <a:r>
              <a:rPr lang="en-US" sz="2100" dirty="0">
                <a:solidFill>
                  <a:srgbClr val="000000"/>
                </a:solidFill>
              </a:rPr>
              <a:t>, and </a:t>
            </a:r>
            <a:r>
              <a:rPr lang="en-US" sz="2100" u="sng" dirty="0">
                <a:solidFill>
                  <a:srgbClr val="000000"/>
                </a:solidFill>
              </a:rPr>
              <a:t>rotational</a:t>
            </a:r>
            <a:r>
              <a:rPr lang="en-US" sz="2100" dirty="0">
                <a:solidFill>
                  <a:srgbClr val="000000"/>
                </a:solidFill>
              </a:rPr>
              <a:t> points. The two states, Pi and J represent a doublet (called the Lambda Doublet), and the separation of the two components corresponding to a frequency of about 1666 </a:t>
            </a:r>
            <a:r>
              <a:rPr lang="en-US" sz="2100" dirty="0" err="1">
                <a:solidFill>
                  <a:srgbClr val="000000"/>
                </a:solidFill>
              </a:rPr>
              <a:t>MHz.</a:t>
            </a:r>
            <a:r>
              <a:rPr lang="en-US" sz="2100" dirty="0">
                <a:solidFill>
                  <a:srgbClr val="000000"/>
                </a:solidFill>
              </a:rPr>
              <a:t>  The Lambda Doublet depends on the value of J.  A doublet represents a quantum system with two possible spin states.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590511" y="368657"/>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539" y="1709129"/>
            <a:ext cx="6371752" cy="3147492"/>
          </a:xfrm>
          <a:prstGeom prst="rect">
            <a:avLst/>
          </a:prstGeom>
        </p:spPr>
      </p:pic>
    </p:spTree>
    <p:extLst>
      <p:ext uri="{BB962C8B-B14F-4D97-AF65-F5344CB8AC3E}">
        <p14:creationId xmlns:p14="http://schemas.microsoft.com/office/powerpoint/2010/main" val="237276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603512"/>
            <a:ext cx="5062331" cy="3816429"/>
          </a:xfrm>
          <a:prstGeom prst="rect">
            <a:avLst/>
          </a:prstGeom>
          <a:noFill/>
        </p:spPr>
        <p:txBody>
          <a:bodyPr wrap="square" rtlCol="0">
            <a:spAutoFit/>
          </a:bodyPr>
          <a:lstStyle/>
          <a:p>
            <a:r>
              <a:rPr lang="en-US" sz="2400" b="1" dirty="0">
                <a:solidFill>
                  <a:srgbClr val="000000"/>
                </a:solidFill>
              </a:rPr>
              <a:t>Observational Charts</a:t>
            </a:r>
          </a:p>
          <a:p>
            <a:endParaRPr lang="en-US" sz="2000" dirty="0">
              <a:solidFill>
                <a:srgbClr val="000000"/>
              </a:solidFill>
            </a:endParaRPr>
          </a:p>
          <a:p>
            <a:r>
              <a:rPr lang="en-US" sz="2200" u="sng" dirty="0">
                <a:solidFill>
                  <a:srgbClr val="000000"/>
                </a:solidFill>
              </a:rPr>
              <a:t>Spectral Lines</a:t>
            </a:r>
            <a:r>
              <a:rPr lang="en-US" sz="2200" dirty="0">
                <a:solidFill>
                  <a:srgbClr val="000000"/>
                </a:solidFill>
              </a:rPr>
              <a:t>: If a layer of gas were stationary each line would have a width determined by the temperature of the gas 2(</a:t>
            </a:r>
            <a:r>
              <a:rPr lang="en-US" sz="2200" i="1" dirty="0">
                <a:solidFill>
                  <a:srgbClr val="000000"/>
                </a:solidFill>
              </a:rPr>
              <a:t>v</a:t>
            </a:r>
            <a:r>
              <a:rPr lang="en-US" sz="2200" dirty="0">
                <a:solidFill>
                  <a:srgbClr val="000000"/>
                </a:solidFill>
              </a:rPr>
              <a:t>/c)(</a:t>
            </a:r>
            <a:r>
              <a:rPr lang="en-US" sz="2200" dirty="0" err="1">
                <a:solidFill>
                  <a:srgbClr val="000000"/>
                </a:solidFill>
              </a:rPr>
              <a:t>kT</a:t>
            </a:r>
            <a:r>
              <a:rPr lang="en-US" sz="2200" dirty="0">
                <a:solidFill>
                  <a:srgbClr val="000000"/>
                </a:solidFill>
              </a:rPr>
              <a:t>/m)</a:t>
            </a:r>
            <a:r>
              <a:rPr lang="en-US" sz="2200" baseline="30000" dirty="0">
                <a:solidFill>
                  <a:srgbClr val="000000"/>
                </a:solidFill>
                <a:effectLst>
                  <a:outerShdw blurRad="38100" dist="38100" dir="2700000" algn="tl">
                    <a:srgbClr val="000000">
                      <a:alpha val="43137"/>
                    </a:srgbClr>
                  </a:outerShdw>
                </a:effectLst>
              </a:rPr>
              <a:t>1/2</a:t>
            </a:r>
            <a:r>
              <a:rPr lang="en-US" sz="2200" dirty="0">
                <a:solidFill>
                  <a:srgbClr val="000000"/>
                </a:solidFill>
              </a:rPr>
              <a:t> , where </a:t>
            </a:r>
            <a:r>
              <a:rPr lang="en-US" sz="2200" i="1" dirty="0">
                <a:solidFill>
                  <a:srgbClr val="000000"/>
                </a:solidFill>
              </a:rPr>
              <a:t>v</a:t>
            </a:r>
            <a:r>
              <a:rPr lang="en-US" sz="2200" dirty="0">
                <a:solidFill>
                  <a:srgbClr val="000000"/>
                </a:solidFill>
              </a:rPr>
              <a:t> is the frequency of the transition.  If the gas is moving with different mass velocities; absorption and emission will not occur at a single frequency but over a range of frequencies by vu/c.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1165024" y="479161"/>
            <a:ext cx="4905638" cy="923330"/>
          </a:xfrm>
          <a:prstGeom prst="rect">
            <a:avLst/>
          </a:prstGeom>
        </p:spPr>
        <p:txBody>
          <a:bodyPr wrap="none">
            <a:spAutoFit/>
          </a:bodyPr>
          <a:lstStyle/>
          <a:p>
            <a:r>
              <a:rPr lang="en-US" sz="5400" dirty="0">
                <a:latin typeface="+mj-lt"/>
              </a:rPr>
              <a:t>Maser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913" y="136525"/>
            <a:ext cx="4046599" cy="6538174"/>
          </a:xfrm>
          <a:prstGeom prst="rect">
            <a:avLst/>
          </a:prstGeom>
        </p:spPr>
      </p:pic>
    </p:spTree>
    <p:extLst>
      <p:ext uri="{BB962C8B-B14F-4D97-AF65-F5344CB8AC3E}">
        <p14:creationId xmlns:p14="http://schemas.microsoft.com/office/powerpoint/2010/main" val="2196590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8600" y="1854200"/>
            <a:ext cx="184731" cy="369332"/>
          </a:xfrm>
          <a:prstGeom prst="rect">
            <a:avLst/>
          </a:prstGeom>
          <a:noFill/>
        </p:spPr>
        <p:txBody>
          <a:bodyPr wrap="none" rtlCol="0">
            <a:spAutoFit/>
          </a:bodyPr>
          <a:lstStyle/>
          <a:p>
            <a:endParaRPr lang="en-US" dirty="0"/>
          </a:p>
        </p:txBody>
      </p:sp>
      <p:sp>
        <p:nvSpPr>
          <p:cNvPr id="3" name="TextBox 2"/>
          <p:cNvSpPr txBox="1"/>
          <p:nvPr/>
        </p:nvSpPr>
        <p:spPr>
          <a:xfrm>
            <a:off x="927653" y="1854200"/>
            <a:ext cx="5274364" cy="3108543"/>
          </a:xfrm>
          <a:prstGeom prst="rect">
            <a:avLst/>
          </a:prstGeom>
          <a:noFill/>
        </p:spPr>
        <p:txBody>
          <a:bodyPr wrap="square" rtlCol="0">
            <a:spAutoFit/>
          </a:bodyPr>
          <a:lstStyle/>
          <a:p>
            <a:r>
              <a:rPr lang="en-US" sz="2400" b="1" dirty="0"/>
              <a:t>Observational Charts</a:t>
            </a:r>
          </a:p>
          <a:p>
            <a:endParaRPr lang="en-US" sz="2000" dirty="0"/>
          </a:p>
          <a:p>
            <a:r>
              <a:rPr lang="en-US" sz="2200" u="sng" dirty="0"/>
              <a:t>Dissimilar Shapes</a:t>
            </a:r>
            <a:r>
              <a:rPr lang="en-US" sz="2200" dirty="0"/>
              <a:t> due to: </a:t>
            </a:r>
          </a:p>
          <a:p>
            <a:pPr marL="342900" indent="-342900">
              <a:buFont typeface="Arial" panose="020B0604020202020204" pitchFamily="34" charset="0"/>
              <a:buChar char="•"/>
            </a:pPr>
            <a:r>
              <a:rPr lang="en-US" sz="2200" dirty="0"/>
              <a:t>Doppler shifts by motion of radiating gas. </a:t>
            </a:r>
          </a:p>
          <a:p>
            <a:pPr marL="342900" indent="-342900">
              <a:buFont typeface="Arial" panose="020B0604020202020204" pitchFamily="34" charset="0"/>
              <a:buChar char="•"/>
            </a:pPr>
            <a:r>
              <a:rPr lang="en-US" sz="2200" dirty="0"/>
              <a:t>Different emission/absorption amounts</a:t>
            </a:r>
          </a:p>
          <a:p>
            <a:pPr marL="342900" indent="-342900">
              <a:buFont typeface="Arial" panose="020B0604020202020204" pitchFamily="34" charset="0"/>
              <a:buChar char="•"/>
            </a:pPr>
            <a:r>
              <a:rPr lang="en-US" sz="2200" dirty="0"/>
              <a:t>Different polarization amounts</a:t>
            </a:r>
          </a:p>
          <a:p>
            <a:pPr marL="342900" indent="-342900">
              <a:buFont typeface="Arial" panose="020B0604020202020204" pitchFamily="34" charset="0"/>
              <a:buChar char="•"/>
            </a:pPr>
            <a:r>
              <a:rPr lang="en-US" sz="2200" dirty="0"/>
              <a:t>Different intensities with time</a:t>
            </a:r>
          </a:p>
          <a:p>
            <a:pPr marL="342900" indent="-342900">
              <a:buFont typeface="Arial" panose="020B0604020202020204" pitchFamily="34" charset="0"/>
              <a:buChar char="•"/>
            </a:pPr>
            <a:endParaRPr lang="en-US" sz="1000" dirty="0"/>
          </a:p>
          <a:p>
            <a:r>
              <a:rPr lang="en-US" sz="1600" b="1" dirty="0"/>
              <a:t>Note: </a:t>
            </a:r>
            <a:r>
              <a:rPr lang="en-US" sz="1600" dirty="0"/>
              <a:t>Positive abscissa values mean red-shifted, negative values mean blue-shifted.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1087519" y="723120"/>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933" y="496973"/>
            <a:ext cx="4234781" cy="6223105"/>
          </a:xfrm>
          <a:prstGeom prst="rect">
            <a:avLst/>
          </a:prstGeom>
        </p:spPr>
      </p:pic>
    </p:spTree>
    <p:extLst>
      <p:ext uri="{BB962C8B-B14F-4D97-AF65-F5344CB8AC3E}">
        <p14:creationId xmlns:p14="http://schemas.microsoft.com/office/powerpoint/2010/main" val="411624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9311" y="1363617"/>
            <a:ext cx="5046689" cy="3847207"/>
          </a:xfrm>
          <a:prstGeom prst="rect">
            <a:avLst/>
          </a:prstGeom>
        </p:spPr>
        <p:txBody>
          <a:bodyPr wrap="square">
            <a:spAutoFit/>
          </a:bodyPr>
          <a:lstStyle/>
          <a:p>
            <a:r>
              <a:rPr lang="en-US" sz="2400" b="1" dirty="0"/>
              <a:t>Observational Charts</a:t>
            </a:r>
          </a:p>
          <a:p>
            <a:endParaRPr lang="en-US" sz="1000" dirty="0"/>
          </a:p>
          <a:p>
            <a:r>
              <a:rPr lang="en-US" sz="2100" u="sng" dirty="0"/>
              <a:t>Frequency Spread</a:t>
            </a:r>
            <a:r>
              <a:rPr lang="en-US" sz="2100" dirty="0"/>
              <a:t>: When a maser source is observed with a single radio receiver, the spectra of the four OH lines as determined with such a receiver can appear as shown to the right.  A feature of some water sources is the extent of the spread of frequency, corresponding to a spread of mass velocities of 500 km/s.  Intensities of water masers may change more rapidly than those of hydroxyl masers.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2" name="Rectangle 1"/>
          <p:cNvSpPr/>
          <p:nvPr/>
        </p:nvSpPr>
        <p:spPr>
          <a:xfrm>
            <a:off x="940594" y="440287"/>
            <a:ext cx="4905638" cy="923330"/>
          </a:xfrm>
          <a:prstGeom prst="rect">
            <a:avLst/>
          </a:prstGeom>
        </p:spPr>
        <p:txBody>
          <a:bodyPr wrap="none">
            <a:spAutoFit/>
          </a:bodyPr>
          <a:lstStyle/>
          <a:p>
            <a:r>
              <a:rPr lang="en-US" sz="5400" dirty="0">
                <a:latin typeface="+mj-lt"/>
              </a:rPr>
              <a:t>Maser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452" y="440287"/>
            <a:ext cx="4230624" cy="5876544"/>
          </a:xfrm>
          <a:prstGeom prst="rect">
            <a:avLst/>
          </a:prstGeom>
        </p:spPr>
      </p:pic>
    </p:spTree>
    <p:extLst>
      <p:ext uri="{BB962C8B-B14F-4D97-AF65-F5344CB8AC3E}">
        <p14:creationId xmlns:p14="http://schemas.microsoft.com/office/powerpoint/2010/main" val="177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837" y="1264081"/>
            <a:ext cx="5512163" cy="4093428"/>
          </a:xfrm>
          <a:prstGeom prst="rect">
            <a:avLst/>
          </a:prstGeom>
          <a:noFill/>
        </p:spPr>
        <p:txBody>
          <a:bodyPr wrap="square" rtlCol="0">
            <a:spAutoFit/>
          </a:bodyPr>
          <a:lstStyle/>
          <a:p>
            <a:r>
              <a:rPr lang="en-US" sz="2200" b="1" dirty="0"/>
              <a:t>Observational Charts</a:t>
            </a:r>
          </a:p>
          <a:p>
            <a:endParaRPr lang="en-US" dirty="0"/>
          </a:p>
          <a:p>
            <a:r>
              <a:rPr lang="en-US" sz="2000" u="sng" dirty="0"/>
              <a:t>Variations</a:t>
            </a:r>
            <a:r>
              <a:rPr lang="en-US" sz="2000" dirty="0"/>
              <a:t>: Hydroxyl masers vary in time. In certain type variable stars the outer atmosphere is blown off during peaks of pulsations. This blown off gas condenses with distance forming molecules such as water and silicon monoxide dust grains. The water molecules can be split by ultraviolet light to form hydroxyl molecules. The heat from the warm dust excites the hydroxyl causing maser action at 1667 and 1612 MHz. The intensity of the maser follows the changing brightness of the star as it pulsates. </a:t>
            </a:r>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Rectangle 2"/>
          <p:cNvSpPr/>
          <p:nvPr/>
        </p:nvSpPr>
        <p:spPr>
          <a:xfrm>
            <a:off x="703385" y="340751"/>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271" y="552123"/>
            <a:ext cx="4184771" cy="5897034"/>
          </a:xfrm>
          <a:prstGeom prst="rect">
            <a:avLst/>
          </a:prstGeom>
        </p:spPr>
      </p:pic>
    </p:spTree>
    <p:extLst>
      <p:ext uri="{BB962C8B-B14F-4D97-AF65-F5344CB8AC3E}">
        <p14:creationId xmlns:p14="http://schemas.microsoft.com/office/powerpoint/2010/main" val="2691242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885" y="1440404"/>
            <a:ext cx="9970870" cy="4832092"/>
          </a:xfrm>
          <a:prstGeom prst="rect">
            <a:avLst/>
          </a:prstGeom>
        </p:spPr>
        <p:txBody>
          <a:bodyPr wrap="square">
            <a:spAutoFit/>
          </a:bodyPr>
          <a:lstStyle/>
          <a:p>
            <a:r>
              <a:rPr lang="en-US" sz="2400" b="1" dirty="0"/>
              <a:t>Polarization</a:t>
            </a:r>
          </a:p>
          <a:p>
            <a:endParaRPr lang="en-US" sz="2000" dirty="0"/>
          </a:p>
          <a:p>
            <a:r>
              <a:rPr lang="en-US" sz="2200" dirty="0"/>
              <a:t>Astronomical masers are usually circularly polarized, and to a lesser extent in a linear fashion. This polarization can be caused by the Zeeman effect, magnetic beaming of the maser radiation, and anisotropic pumping which favors certain magnetic-state transitions.  </a:t>
            </a:r>
          </a:p>
          <a:p>
            <a:endParaRPr lang="en-US" sz="2200" dirty="0"/>
          </a:p>
          <a:p>
            <a:r>
              <a:rPr lang="en-US" sz="2200" dirty="0"/>
              <a:t>In circular polarization the electromagnetic field has a constant magnitude, and it rotates at a constant rate in a plane perpendicular to the direction of the wave.  In linear polarization the electric field vector or magnetic field vector are confined to a given plane along the direction of propagation.  The orientation of a linearly polarized electromagnetic wave is defined by the direction of the electric field vector.  If the electric field vector is vertical (propagating up and down as the wave travels) the radiation is vertically polarized.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306739" y="419369"/>
            <a:ext cx="4905638" cy="923330"/>
          </a:xfrm>
          <a:prstGeom prst="rect">
            <a:avLst/>
          </a:prstGeom>
        </p:spPr>
        <p:txBody>
          <a:bodyPr wrap="none">
            <a:spAutoFit/>
          </a:bodyPr>
          <a:lstStyle/>
          <a:p>
            <a:r>
              <a:rPr lang="en-US" sz="5400" dirty="0">
                <a:latin typeface="+mj-lt"/>
              </a:rPr>
              <a:t>Maser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17</a:t>
            </a:fld>
            <a:endParaRPr lang="en-US"/>
          </a:p>
        </p:txBody>
      </p:sp>
      <p:sp>
        <p:nvSpPr>
          <p:cNvPr id="4" name="Rectangle 3">
            <a:extLst>
              <a:ext uri="{FF2B5EF4-FFF2-40B4-BE49-F238E27FC236}">
                <a16:creationId xmlns:a16="http://schemas.microsoft.com/office/drawing/2014/main" id="{BA3C0B97-122C-4692-ABF0-55916F4CAC4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0" name="Picture 4" descr="smsun">
            <a:extLst>
              <a:ext uri="{FF2B5EF4-FFF2-40B4-BE49-F238E27FC236}">
                <a16:creationId xmlns:a16="http://schemas.microsoft.com/office/drawing/2014/main" id="{F0BAC34A-35B2-4BA6-8CBE-644AF8A86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0" y="-136525"/>
            <a:ext cx="76200" cy="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7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585" y="1667410"/>
            <a:ext cx="5101067" cy="461665"/>
          </a:xfrm>
          <a:prstGeom prst="rect">
            <a:avLst/>
          </a:prstGeom>
        </p:spPr>
        <p:txBody>
          <a:bodyPr wrap="square">
            <a:spAutoFit/>
          </a:bodyPr>
          <a:lstStyle/>
          <a:p>
            <a:r>
              <a:rPr lang="en-US" sz="2400" b="1" dirty="0"/>
              <a:t>Polarization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869911" y="297934"/>
            <a:ext cx="4905638" cy="923330"/>
          </a:xfrm>
          <a:prstGeom prst="rect">
            <a:avLst/>
          </a:prstGeom>
        </p:spPr>
        <p:txBody>
          <a:bodyPr wrap="none">
            <a:spAutoFit/>
          </a:bodyPr>
          <a:lstStyle/>
          <a:p>
            <a:r>
              <a:rPr lang="en-US" sz="5400" dirty="0">
                <a:latin typeface="+mj-lt"/>
              </a:rPr>
              <a:t>Maser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639" y="2260451"/>
            <a:ext cx="6931773" cy="3137316"/>
          </a:xfrm>
          <a:prstGeom prst="rect">
            <a:avLst/>
          </a:prstGeom>
        </p:spPr>
      </p:pic>
      <p:sp>
        <p:nvSpPr>
          <p:cNvPr id="10" name="Rectangle 9">
            <a:extLst>
              <a:ext uri="{FF2B5EF4-FFF2-40B4-BE49-F238E27FC236}">
                <a16:creationId xmlns:a16="http://schemas.microsoft.com/office/drawing/2014/main" id="{D8E9A267-03E1-4640-865E-41B83E1E73DC}"/>
              </a:ext>
            </a:extLst>
          </p:cNvPr>
          <p:cNvSpPr/>
          <p:nvPr/>
        </p:nvSpPr>
        <p:spPr>
          <a:xfrm>
            <a:off x="398585" y="2305615"/>
            <a:ext cx="3788228" cy="3046988"/>
          </a:xfrm>
          <a:prstGeom prst="rect">
            <a:avLst/>
          </a:prstGeom>
        </p:spPr>
        <p:txBody>
          <a:bodyPr wrap="square">
            <a:spAutoFit/>
          </a:bodyPr>
          <a:lstStyle/>
          <a:p>
            <a:r>
              <a:rPr lang="en-US" altLang="en-US" sz="2400" dirty="0"/>
              <a:t>The electric field vectors of a traveling circularly polarized electromagnetic wave can be</a:t>
            </a:r>
            <a:r>
              <a:rPr lang="en-US" sz="2400" dirty="0"/>
              <a:t> left-handed (LH) or right-handed (RH) polarizations</a:t>
            </a:r>
            <a:r>
              <a:rPr lang="en-US" altLang="en-US" sz="2400" dirty="0"/>
              <a:t>   (related by the right-hand rule to the direction the wave is moving). </a:t>
            </a:r>
            <a:endParaRPr lang="en-US" sz="2400" dirty="0"/>
          </a:p>
        </p:txBody>
      </p:sp>
    </p:spTree>
    <p:extLst>
      <p:ext uri="{BB962C8B-B14F-4D97-AF65-F5344CB8AC3E}">
        <p14:creationId xmlns:p14="http://schemas.microsoft.com/office/powerpoint/2010/main" val="317534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111" y="1382286"/>
            <a:ext cx="4797286" cy="4093428"/>
          </a:xfrm>
          <a:prstGeom prst="rect">
            <a:avLst/>
          </a:prstGeom>
        </p:spPr>
        <p:txBody>
          <a:bodyPr wrap="square">
            <a:spAutoFit/>
          </a:bodyPr>
          <a:lstStyle/>
          <a:p>
            <a:r>
              <a:rPr lang="en-US" sz="2400" b="1" dirty="0"/>
              <a:t>Polarization</a:t>
            </a:r>
          </a:p>
          <a:p>
            <a:endParaRPr lang="en-US" sz="2000" dirty="0"/>
          </a:p>
          <a:p>
            <a:r>
              <a:rPr lang="en-US" sz="2400" dirty="0"/>
              <a:t>It is almost always found that each component of the radiation at 1665 and 1667 MHz from hydroxyl masers are nearly 100% circularly polarized, either RH or LH.  The 1612 MHz radiation may also be nearly completely polarized.  The observations of the 1720 MHz radiation of hydroxyl are not so clear.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643181" y="555334"/>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43" y="1854890"/>
            <a:ext cx="5392401" cy="4125234"/>
          </a:xfrm>
          <a:prstGeom prst="rect">
            <a:avLst/>
          </a:prstGeom>
        </p:spPr>
      </p:pic>
    </p:spTree>
    <p:extLst>
      <p:ext uri="{BB962C8B-B14F-4D97-AF65-F5344CB8AC3E}">
        <p14:creationId xmlns:p14="http://schemas.microsoft.com/office/powerpoint/2010/main" val="138978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sz="5400" dirty="0"/>
              <a:t>Agenda</a:t>
            </a:r>
          </a:p>
        </p:txBody>
      </p:sp>
      <p:sp>
        <p:nvSpPr>
          <p:cNvPr id="3" name="Subtitle 2"/>
          <p:cNvSpPr>
            <a:spLocks noGrp="1"/>
          </p:cNvSpPr>
          <p:nvPr>
            <p:ph type="subTitle" idx="1"/>
          </p:nvPr>
        </p:nvSpPr>
        <p:spPr>
          <a:xfrm>
            <a:off x="1274885" y="1600200"/>
            <a:ext cx="10164418" cy="3657600"/>
          </a:xfrm>
        </p:spPr>
        <p:txBody>
          <a:bodyPr>
            <a:normAutofit/>
          </a:bodyPr>
          <a:lstStyle/>
          <a:p>
            <a:pPr marL="342900" indent="-342900" algn="l">
              <a:buFont typeface="Arial" panose="020B0604020202020204" pitchFamily="34" charset="0"/>
              <a:buChar char="•"/>
            </a:pPr>
            <a:r>
              <a:rPr lang="en-US" sz="3600" dirty="0"/>
              <a:t>20m Project Updates</a:t>
            </a:r>
          </a:p>
          <a:p>
            <a:pPr marL="342900" indent="-342900" algn="l">
              <a:buFont typeface="Arial" panose="020B0604020202020204" pitchFamily="34" charset="0"/>
              <a:buChar char="•"/>
            </a:pPr>
            <a:r>
              <a:rPr lang="en-US" sz="3600" dirty="0"/>
              <a:t>20m Dish Demo</a:t>
            </a:r>
          </a:p>
          <a:p>
            <a:pPr marL="342900" indent="-342900" algn="l">
              <a:buFont typeface="Arial" panose="020B0604020202020204" pitchFamily="34" charset="0"/>
              <a:buChar char="•"/>
            </a:pPr>
            <a:r>
              <a:rPr lang="en-US" sz="3600" dirty="0"/>
              <a:t>Maser Observing (Featured Presentation)</a:t>
            </a:r>
          </a:p>
          <a:p>
            <a:pPr lvl="1" algn="l"/>
            <a:r>
              <a:rPr lang="en-US" sz="2800" dirty="0"/>
              <a:t>Some theory, charts, and maps on Masers</a:t>
            </a:r>
          </a:p>
          <a:p>
            <a:pPr marL="342900" indent="-342900" algn="l">
              <a:buFont typeface="Arial" panose="020B0604020202020204" pitchFamily="34" charset="0"/>
              <a:buChar char="•"/>
            </a:pPr>
            <a:r>
              <a:rPr lang="en-US" sz="3600" dirty="0"/>
              <a:t>20m Maser Examples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2</a:t>
            </a:fld>
            <a:endParaRPr lang="en-US"/>
          </a:p>
        </p:txBody>
      </p:sp>
    </p:spTree>
    <p:extLst>
      <p:ext uri="{BB962C8B-B14F-4D97-AF65-F5344CB8AC3E}">
        <p14:creationId xmlns:p14="http://schemas.microsoft.com/office/powerpoint/2010/main" val="315071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637" y="1682733"/>
            <a:ext cx="3891280" cy="3354765"/>
          </a:xfrm>
          <a:prstGeom prst="rect">
            <a:avLst/>
          </a:prstGeom>
        </p:spPr>
        <p:txBody>
          <a:bodyPr wrap="square">
            <a:spAutoFit/>
          </a:bodyPr>
          <a:lstStyle/>
          <a:p>
            <a:r>
              <a:rPr lang="en-US" sz="2400" b="1" dirty="0"/>
              <a:t>Components</a:t>
            </a:r>
          </a:p>
          <a:p>
            <a:endParaRPr lang="en-US" sz="2000" dirty="0"/>
          </a:p>
          <a:p>
            <a:r>
              <a:rPr lang="en-US" sz="2400" dirty="0"/>
              <a:t>It is almost always found that the number of distinct sources (as identified by frequency shifts) is appreciably greater for one transition than for the three others in a hydroxyl maser.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379581" y="304657"/>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813" y="1682733"/>
            <a:ext cx="6491060" cy="3932621"/>
          </a:xfrm>
          <a:prstGeom prst="rect">
            <a:avLst/>
          </a:prstGeom>
        </p:spPr>
      </p:pic>
    </p:spTree>
    <p:extLst>
      <p:ext uri="{BB962C8B-B14F-4D97-AF65-F5344CB8AC3E}">
        <p14:creationId xmlns:p14="http://schemas.microsoft.com/office/powerpoint/2010/main" val="42570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668" y="1804528"/>
            <a:ext cx="4756227" cy="2616101"/>
          </a:xfrm>
          <a:prstGeom prst="rect">
            <a:avLst/>
          </a:prstGeom>
        </p:spPr>
        <p:txBody>
          <a:bodyPr wrap="square">
            <a:spAutoFit/>
          </a:bodyPr>
          <a:lstStyle/>
          <a:p>
            <a:r>
              <a:rPr lang="en-US" sz="2400" b="1" dirty="0"/>
              <a:t>Components</a:t>
            </a:r>
          </a:p>
          <a:p>
            <a:endParaRPr lang="en-US" sz="2000" dirty="0"/>
          </a:p>
          <a:p>
            <a:r>
              <a:rPr lang="en-US" sz="2400" dirty="0"/>
              <a:t>Observations with interferometers show that source regions contain several elements. From the prior slide W49 has 19 components at 1665 </a:t>
            </a:r>
            <a:r>
              <a:rPr lang="en-US" sz="2400" dirty="0" err="1"/>
              <a:t>MHz.</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703385" y="394359"/>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979" y="235799"/>
            <a:ext cx="4180190" cy="6386401"/>
          </a:xfrm>
          <a:prstGeom prst="rect">
            <a:avLst/>
          </a:prstGeom>
        </p:spPr>
      </p:pic>
    </p:spTree>
    <p:extLst>
      <p:ext uri="{BB962C8B-B14F-4D97-AF65-F5344CB8AC3E}">
        <p14:creationId xmlns:p14="http://schemas.microsoft.com/office/powerpoint/2010/main" val="2584911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714" y="1243767"/>
            <a:ext cx="4905638" cy="4316566"/>
          </a:xfrm>
          <a:prstGeom prst="rect">
            <a:avLst/>
          </a:prstGeom>
        </p:spPr>
        <p:txBody>
          <a:bodyPr wrap="square">
            <a:spAutoFit/>
          </a:bodyPr>
          <a:lstStyle/>
          <a:p>
            <a:r>
              <a:rPr lang="en-US" sz="2400" b="1" dirty="0"/>
              <a:t>Classification</a:t>
            </a:r>
          </a:p>
          <a:p>
            <a:endParaRPr lang="en-US" sz="1050" dirty="0"/>
          </a:p>
          <a:p>
            <a:r>
              <a:rPr lang="en-US" sz="2400" dirty="0"/>
              <a:t>Turner classified OH sources according to the strongest emission from the ground state lambda doublet system. Hydroxyl sources are distinguished between those sources which radiate most strongly at 1665 or 1667 MHz (H-II regions) and those which radiate most strongly at 1612 or 1720 MHz (predominantly Infrared stars).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471714" y="280657"/>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181" y="755834"/>
            <a:ext cx="6342934" cy="5296773"/>
          </a:xfrm>
          <a:prstGeom prst="rect">
            <a:avLst/>
          </a:prstGeom>
        </p:spPr>
      </p:pic>
    </p:spTree>
    <p:extLst>
      <p:ext uri="{BB962C8B-B14F-4D97-AF65-F5344CB8AC3E}">
        <p14:creationId xmlns:p14="http://schemas.microsoft.com/office/powerpoint/2010/main" val="2498795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499" y="1579204"/>
            <a:ext cx="9194249" cy="3970318"/>
          </a:xfrm>
          <a:prstGeom prst="rect">
            <a:avLst/>
          </a:prstGeom>
        </p:spPr>
        <p:txBody>
          <a:bodyPr wrap="square">
            <a:spAutoFit/>
          </a:bodyPr>
          <a:lstStyle/>
          <a:p>
            <a:r>
              <a:rPr lang="en-US" sz="2400" b="1" dirty="0"/>
              <a:t>Classification</a:t>
            </a:r>
          </a:p>
          <a:p>
            <a:endParaRPr lang="en-US" sz="1200" dirty="0"/>
          </a:p>
          <a:p>
            <a:r>
              <a:rPr lang="en-US" sz="2400" dirty="0"/>
              <a:t>The difference between the two classifications concerns the physics of the pumping processes. For main line emission (1667/1665) to occur the lambda doublet must be inverted and the pumping mechanism does not discriminate between levels with different values of F.  A similar scheme applies to the satellite lines (1720/1612), but where the lambda doublet is not inverted, but the pumping process does distinguish between different values of F.  If the lambda doublet is inverted, stimulated emission may occur in satellite transitions as well as in main line transitions.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501611" y="465818"/>
            <a:ext cx="4905638" cy="923330"/>
          </a:xfrm>
          <a:prstGeom prst="rect">
            <a:avLst/>
          </a:prstGeom>
        </p:spPr>
        <p:txBody>
          <a:bodyPr wrap="none">
            <a:spAutoFit/>
          </a:bodyPr>
          <a:lstStyle/>
          <a:p>
            <a:r>
              <a:rPr lang="en-US" sz="5400" dirty="0">
                <a:latin typeface="+mj-lt"/>
              </a:rPr>
              <a:t>Maser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23</a:t>
            </a:fld>
            <a:endParaRPr lang="en-US"/>
          </a:p>
        </p:txBody>
      </p:sp>
    </p:spTree>
    <p:extLst>
      <p:ext uri="{BB962C8B-B14F-4D97-AF65-F5344CB8AC3E}">
        <p14:creationId xmlns:p14="http://schemas.microsoft.com/office/powerpoint/2010/main" val="176375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958" y="1389148"/>
            <a:ext cx="10304060" cy="5278368"/>
          </a:xfrm>
          <a:prstGeom prst="rect">
            <a:avLst/>
          </a:prstGeom>
        </p:spPr>
        <p:txBody>
          <a:bodyPr wrap="square">
            <a:spAutoFit/>
          </a:bodyPr>
          <a:lstStyle/>
          <a:p>
            <a:r>
              <a:rPr lang="en-US" sz="2400" b="1" dirty="0"/>
              <a:t>Classification</a:t>
            </a:r>
          </a:p>
          <a:p>
            <a:endParaRPr lang="en-US" sz="1600" b="1" dirty="0"/>
          </a:p>
          <a:p>
            <a:r>
              <a:rPr lang="en-US" sz="2300" b="1" dirty="0"/>
              <a:t>Circumstellar – 1612 MHz: </a:t>
            </a:r>
            <a:r>
              <a:rPr lang="en-US" sz="2300" dirty="0"/>
              <a:t>F</a:t>
            </a:r>
            <a:r>
              <a:rPr lang="en-US" altLang="en-US" sz="2300" dirty="0"/>
              <a:t>ound in circumstellar envelopes of late-type stars. These stars expel atmospheric molecules into circumstellar space due to radiation pressure on grains and the pulsation of the stars. In M stars, where oxygen is more abundant, masers from oxygen-bearing molecules (such as OH, H</a:t>
            </a:r>
            <a:r>
              <a:rPr lang="en-US" altLang="en-US" sz="2300" baseline="-30000" dirty="0"/>
              <a:t>2</a:t>
            </a:r>
            <a:r>
              <a:rPr lang="en-US" altLang="en-US" sz="2300" dirty="0"/>
              <a:t>0, and </a:t>
            </a:r>
            <a:r>
              <a:rPr lang="en-US" altLang="en-US" sz="2300" dirty="0" err="1"/>
              <a:t>SiO</a:t>
            </a:r>
            <a:r>
              <a:rPr lang="en-US" altLang="en-US" sz="2300" dirty="0"/>
              <a:t>) are found.  Interstellar ultraviolet radiation dissociates H</a:t>
            </a:r>
            <a:r>
              <a:rPr lang="en-US" altLang="en-US" sz="2300" baseline="-30000" dirty="0"/>
              <a:t>2</a:t>
            </a:r>
            <a:r>
              <a:rPr lang="en-US" altLang="en-US" sz="2300" dirty="0"/>
              <a:t>O and forms OH. </a:t>
            </a:r>
            <a:endParaRPr lang="en-US" altLang="en-US" sz="2300" dirty="0">
              <a:solidFill>
                <a:srgbClr val="FF0000"/>
              </a:solidFill>
            </a:endParaRPr>
          </a:p>
          <a:p>
            <a:endParaRPr lang="en-US" sz="2300" b="1" dirty="0"/>
          </a:p>
          <a:p>
            <a:r>
              <a:rPr lang="en-US" sz="2300" b="1" dirty="0"/>
              <a:t>Interstellar star forming regions - 1665 MHz:  </a:t>
            </a:r>
            <a:r>
              <a:rPr lang="en-US" sz="2300" dirty="0"/>
              <a:t>H</a:t>
            </a:r>
            <a:r>
              <a:rPr lang="en-US" sz="2300" baseline="-25000" dirty="0"/>
              <a:t>2</a:t>
            </a:r>
            <a:r>
              <a:rPr lang="en-US" sz="2300" dirty="0"/>
              <a:t>O masers can exist.  W 49 is the strongest maser source in the Galaxy. </a:t>
            </a:r>
            <a:r>
              <a:rPr lang="en-US" sz="2300" dirty="0">
                <a:solidFill>
                  <a:srgbClr val="FF0000"/>
                </a:solidFill>
              </a:rPr>
              <a:t> </a:t>
            </a:r>
            <a:r>
              <a:rPr lang="en-US" sz="2300" dirty="0"/>
              <a:t>OH maser emission in star-forming regions is strongly circularly polarized due to the weak magnetic field in molecular clouds.  Young stellar objects and compact H II regions embedded in molecular clouds support the bulk of masers by various pumping schemes, both radiative and collisional.  </a:t>
            </a:r>
          </a:p>
          <a:p>
            <a:endParaRPr lang="en-US" sz="9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501611" y="465818"/>
            <a:ext cx="4905638" cy="923330"/>
          </a:xfrm>
          <a:prstGeom prst="rect">
            <a:avLst/>
          </a:prstGeom>
        </p:spPr>
        <p:txBody>
          <a:bodyPr wrap="none">
            <a:spAutoFit/>
          </a:bodyPr>
          <a:lstStyle/>
          <a:p>
            <a:r>
              <a:rPr lang="en-US" sz="5400" dirty="0">
                <a:latin typeface="+mj-lt"/>
              </a:rPr>
              <a:t>Maser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24</a:t>
            </a:fld>
            <a:endParaRPr lang="en-US"/>
          </a:p>
        </p:txBody>
      </p:sp>
      <p:sp>
        <p:nvSpPr>
          <p:cNvPr id="4" name="Rectangle 3">
            <a:extLst>
              <a:ext uri="{FF2B5EF4-FFF2-40B4-BE49-F238E27FC236}">
                <a16:creationId xmlns:a16="http://schemas.microsoft.com/office/drawing/2014/main" id="{BA3C0B97-122C-4692-ABF0-55916F4CAC4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0" name="Picture 4" descr="smsun">
            <a:extLst>
              <a:ext uri="{FF2B5EF4-FFF2-40B4-BE49-F238E27FC236}">
                <a16:creationId xmlns:a16="http://schemas.microsoft.com/office/drawing/2014/main" id="{F0BAC34A-35B2-4BA6-8CBE-644AF8A86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0" y="-136525"/>
            <a:ext cx="76200" cy="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1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3385" y="1412218"/>
            <a:ext cx="4365004" cy="4285789"/>
          </a:xfrm>
          <a:prstGeom prst="rect">
            <a:avLst/>
          </a:prstGeom>
        </p:spPr>
        <p:txBody>
          <a:bodyPr wrap="square">
            <a:spAutoFit/>
          </a:bodyPr>
          <a:lstStyle/>
          <a:p>
            <a:r>
              <a:rPr lang="en-US" sz="2400" b="1" dirty="0"/>
              <a:t>Pumping Schemes</a:t>
            </a:r>
          </a:p>
          <a:p>
            <a:endParaRPr lang="en-US" sz="1050" dirty="0"/>
          </a:p>
          <a:p>
            <a:r>
              <a:rPr lang="en-US" sz="1700" dirty="0"/>
              <a:t>Consider an incident photon that causes a molecule to emit two photons of the same frequency, phase, and direction.  This can only happen when there is a population inversion: i.e., more atoms have electrons in the higher energy level than the lower one.  The population inversion requires an external energy source, which is known as the pumping mechanism. </a:t>
            </a:r>
          </a:p>
          <a:p>
            <a:endParaRPr lang="en-US" sz="1700" dirty="0"/>
          </a:p>
          <a:p>
            <a:r>
              <a:rPr lang="en-US" sz="1700" dirty="0"/>
              <a:t>This table estimates the total power radiated by some maser sources. The last column gives the rate of emission of photons, a quantity relevant to photon pumping mechanisms.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858308" y="457359"/>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25</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713" y="1794068"/>
            <a:ext cx="6406556" cy="3613955"/>
          </a:xfrm>
          <a:prstGeom prst="rect">
            <a:avLst/>
          </a:prstGeom>
        </p:spPr>
      </p:pic>
    </p:spTree>
    <p:extLst>
      <p:ext uri="{BB962C8B-B14F-4D97-AF65-F5344CB8AC3E}">
        <p14:creationId xmlns:p14="http://schemas.microsoft.com/office/powerpoint/2010/main" val="404967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1300" y="1200874"/>
            <a:ext cx="10185400" cy="3062377"/>
          </a:xfrm>
          <a:prstGeom prst="rect">
            <a:avLst/>
          </a:prstGeom>
        </p:spPr>
        <p:txBody>
          <a:bodyPr wrap="square">
            <a:spAutoFit/>
          </a:bodyPr>
          <a:lstStyle/>
          <a:p>
            <a:r>
              <a:rPr lang="en-US" sz="2400" b="1" dirty="0"/>
              <a:t>Pumping Schemes</a:t>
            </a:r>
          </a:p>
          <a:p>
            <a:endParaRPr lang="en-US" sz="1600" dirty="0"/>
          </a:p>
          <a:p>
            <a:r>
              <a:rPr lang="en-US" sz="1700" dirty="0"/>
              <a:t>Radiation from an associated thermal source, from an H-II region, or an infra-red star within the shell of the maser, are thought to pump masers.  In a stimulated emission, atoms or molecules already exist in an excited state.  If the photon arrives which has exactly the frequency of the difference in these two energy levels, then it can stimulate this system to drop to a lower energy level and create the situation of the original photon plus an extra photon which had now been emitted in the same frequency, phase, and direction, creating an exponential amplification as the process repeats. A star’s pulsation can drive a velocity coherence that is needed for an inverted population with overlapping velocities.  The star’s pulsation excites to a higher energy state and this energy state is preferentially de-exciting to another state which doesn’t de-excite very easily and becomes highly populated.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908011" y="272533"/>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300" y="4291915"/>
            <a:ext cx="2848665" cy="1544226"/>
          </a:xfrm>
          <a:prstGeom prst="rect">
            <a:avLst/>
          </a:prstGeom>
        </p:spPr>
      </p:pic>
      <p:sp>
        <p:nvSpPr>
          <p:cNvPr id="7" name="Rectangle 6"/>
          <p:cNvSpPr/>
          <p:nvPr/>
        </p:nvSpPr>
        <p:spPr>
          <a:xfrm>
            <a:off x="4576640" y="4291915"/>
            <a:ext cx="6885072" cy="1138773"/>
          </a:xfrm>
          <a:prstGeom prst="rect">
            <a:avLst/>
          </a:prstGeom>
        </p:spPr>
        <p:txBody>
          <a:bodyPr wrap="square">
            <a:spAutoFit/>
          </a:bodyPr>
          <a:lstStyle/>
          <a:p>
            <a:r>
              <a:rPr lang="en-US" sz="1700" dirty="0"/>
              <a:t>Left: Schematic of the stimulated emission process in a maser. The molecule is pumped to an excited state and decays (relaxes) non-radiatively (vibrationally) to a metastable state where a population inversion is created, before fully decaying to the ground state. Source: Swinburne University</a:t>
            </a:r>
          </a:p>
        </p:txBody>
      </p:sp>
    </p:spTree>
    <p:extLst>
      <p:ext uri="{BB962C8B-B14F-4D97-AF65-F5344CB8AC3E}">
        <p14:creationId xmlns:p14="http://schemas.microsoft.com/office/powerpoint/2010/main" val="227650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110" y="1074509"/>
            <a:ext cx="6000560" cy="4708981"/>
          </a:xfrm>
          <a:prstGeom prst="rect">
            <a:avLst/>
          </a:prstGeom>
        </p:spPr>
        <p:txBody>
          <a:bodyPr wrap="square">
            <a:spAutoFit/>
          </a:bodyPr>
          <a:lstStyle/>
          <a:p>
            <a:r>
              <a:rPr lang="en-US" sz="2400" b="1" dirty="0"/>
              <a:t>Pumping Schemes</a:t>
            </a:r>
          </a:p>
          <a:p>
            <a:endParaRPr lang="en-US" sz="1000" b="1" dirty="0"/>
          </a:p>
          <a:p>
            <a:r>
              <a:rPr lang="en-US" sz="1900" dirty="0"/>
              <a:t>Hydroxyl molecules near a UV radiation source would absorb that radiation and be excited to the first excited electronic state.  The hydroxyl molecules nearest to the source absorb preferentially at the stronger transitions, leaving the remaining incident radiation relatively enhanced in the weaker lines.  The residual UV radiation would populate those levels of the first excited vibrational state that would decay preferentially to the upper levels of the lambda doublets of the ground states. Because transitions from a given level of negative parity in the state to each of the upper levels of the positive parity of the ground state quartet are equally likely, the mechanism inverts the lambda doublet as a whole and would lead to emission at 1667 and 1665 </a:t>
            </a:r>
            <a:r>
              <a:rPr lang="en-US" sz="1900" dirty="0" err="1"/>
              <a:t>MHz.</a:t>
            </a:r>
            <a:endParaRPr lang="en-US" sz="19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1129110" y="197901"/>
            <a:ext cx="4905638" cy="923330"/>
          </a:xfrm>
          <a:prstGeom prst="rect">
            <a:avLst/>
          </a:prstGeom>
        </p:spPr>
        <p:txBody>
          <a:bodyPr wrap="none">
            <a:spAutoFit/>
          </a:bodyPr>
          <a:lstStyle/>
          <a:p>
            <a:r>
              <a:rPr lang="en-US" sz="5400" dirty="0">
                <a:latin typeface="+mj-lt"/>
              </a:rPr>
              <a:t>Maser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704" y="1558568"/>
            <a:ext cx="4723529" cy="3963421"/>
          </a:xfrm>
          <a:prstGeom prst="rect">
            <a:avLst/>
          </a:prstGeom>
        </p:spPr>
      </p:pic>
    </p:spTree>
    <p:extLst>
      <p:ext uri="{BB962C8B-B14F-4D97-AF65-F5344CB8AC3E}">
        <p14:creationId xmlns:p14="http://schemas.microsoft.com/office/powerpoint/2010/main" val="1114173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4884" y="1443841"/>
            <a:ext cx="10440037" cy="4493538"/>
          </a:xfrm>
          <a:prstGeom prst="rect">
            <a:avLst/>
          </a:prstGeom>
          <a:noFill/>
        </p:spPr>
        <p:txBody>
          <a:bodyPr wrap="square" rtlCol="0">
            <a:spAutoFit/>
          </a:bodyPr>
          <a:lstStyle/>
          <a:p>
            <a:r>
              <a:rPr lang="en-US" sz="2400" b="1" dirty="0"/>
              <a:t>Additional Properties of Masers</a:t>
            </a:r>
          </a:p>
          <a:p>
            <a:endParaRPr lang="en-US" sz="2200" dirty="0"/>
          </a:p>
          <a:p>
            <a:r>
              <a:rPr lang="en-US" sz="2200" dirty="0"/>
              <a:t>Maserdb (</a:t>
            </a:r>
            <a:r>
              <a:rPr lang="en-US" sz="2200" u="sng" dirty="0">
                <a:hlinkClick r:id="rId2" tooltip="Click to open in a new window or tab: http://maserdb.net/search.pl"/>
              </a:rPr>
              <a:t>http://maserdb.net/search.pl</a:t>
            </a:r>
            <a:r>
              <a:rPr lang="en-US" sz="2200" dirty="0"/>
              <a:t>) provides many properties including flux density and velocity. </a:t>
            </a:r>
          </a:p>
          <a:p>
            <a:endParaRPr lang="en-US" sz="2200" dirty="0"/>
          </a:p>
          <a:p>
            <a:r>
              <a:rPr lang="en-US" sz="2200" dirty="0">
                <a:solidFill>
                  <a:srgbClr val="000000"/>
                </a:solidFill>
              </a:rPr>
              <a:t>Maserdb is multi-purpose tool for analyzing the maser spectral data in the lines of CH</a:t>
            </a:r>
            <a:r>
              <a:rPr lang="en-US" sz="2200" baseline="-25000" dirty="0">
                <a:solidFill>
                  <a:srgbClr val="000000"/>
                </a:solidFill>
              </a:rPr>
              <a:t>3</a:t>
            </a:r>
            <a:r>
              <a:rPr lang="en-US" sz="2200" dirty="0">
                <a:solidFill>
                  <a:srgbClr val="000000"/>
                </a:solidFill>
              </a:rPr>
              <a:t>OH, H</a:t>
            </a:r>
            <a:r>
              <a:rPr lang="en-US" sz="2200" baseline="-25000" dirty="0">
                <a:solidFill>
                  <a:srgbClr val="000000"/>
                </a:solidFill>
              </a:rPr>
              <a:t>2</a:t>
            </a:r>
            <a:r>
              <a:rPr lang="en-US" sz="2200" dirty="0">
                <a:solidFill>
                  <a:srgbClr val="000000"/>
                </a:solidFill>
              </a:rPr>
              <a:t>O, OH and </a:t>
            </a:r>
            <a:r>
              <a:rPr lang="en-US" sz="2200" dirty="0" err="1">
                <a:solidFill>
                  <a:srgbClr val="000000"/>
                </a:solidFill>
              </a:rPr>
              <a:t>SiO</a:t>
            </a:r>
            <a:r>
              <a:rPr lang="en-US" sz="2200" dirty="0">
                <a:solidFill>
                  <a:srgbClr val="000000"/>
                </a:solidFill>
              </a:rPr>
              <a:t> molecules, collected from the available literature and private sources.</a:t>
            </a:r>
            <a:endParaRPr lang="en-US" sz="2200" dirty="0"/>
          </a:p>
          <a:p>
            <a:endParaRPr lang="en-US" sz="2200" dirty="0"/>
          </a:p>
          <a:p>
            <a:r>
              <a:rPr lang="en-US" sz="2200" dirty="0">
                <a:solidFill>
                  <a:srgbClr val="000000"/>
                </a:solidFill>
              </a:rPr>
              <a:t>The Maser Monitoring Organization (</a:t>
            </a:r>
            <a:r>
              <a:rPr lang="en-US" sz="2200" dirty="0">
                <a:hlinkClick r:id="rId3"/>
              </a:rPr>
              <a:t>www.masermonitoring.com</a:t>
            </a:r>
            <a:r>
              <a:rPr lang="en-US" sz="2200" dirty="0"/>
              <a:t>) </a:t>
            </a:r>
            <a:r>
              <a:rPr lang="en-US" sz="2200" dirty="0">
                <a:solidFill>
                  <a:srgbClr val="000000"/>
                </a:solidFill>
              </a:rPr>
              <a:t>is a global community of astronomers, observers and theorists collaborating to better understand the nature of astrophysical masers, their flaring behavior and their uses as tracers of astrophysical phenomena: </a:t>
            </a:r>
            <a:r>
              <a:rPr lang="en-US" sz="2200" dirty="0"/>
              <a:t>To observe molecular clouds astronomer must rely on tracers, materials which make up only a small portion of a cloud, but which are easy to detect.</a:t>
            </a:r>
          </a:p>
        </p:txBody>
      </p:sp>
      <p:sp>
        <p:nvSpPr>
          <p:cNvPr id="2" name="Rectangle 1"/>
          <p:cNvSpPr/>
          <p:nvPr/>
        </p:nvSpPr>
        <p:spPr>
          <a:xfrm>
            <a:off x="2446173" y="310634"/>
            <a:ext cx="7876643" cy="923330"/>
          </a:xfrm>
          <a:prstGeom prst="rect">
            <a:avLst/>
          </a:prstGeom>
        </p:spPr>
        <p:txBody>
          <a:bodyPr wrap="none">
            <a:spAutoFit/>
          </a:bodyPr>
          <a:lstStyle/>
          <a:p>
            <a:r>
              <a:rPr lang="en-US" sz="5400" dirty="0">
                <a:latin typeface="+mj-lt"/>
              </a:rPr>
              <a:t>SARA Sections Update 2021</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7" name="Slide Number Placeholder 2"/>
          <p:cNvSpPr>
            <a:spLocks noGrp="1"/>
          </p:cNvSpPr>
          <p:nvPr>
            <p:ph type="sldNum" sz="quarter" idx="12"/>
          </p:nvPr>
        </p:nvSpPr>
        <p:spPr>
          <a:xfrm>
            <a:off x="8610600" y="6356350"/>
            <a:ext cx="2743200" cy="365125"/>
          </a:xfrm>
        </p:spPr>
        <p:txBody>
          <a:bodyPr/>
          <a:lstStyle/>
          <a:p>
            <a:fld id="{CA8D75EB-B86C-434C-A07B-B887823EC4F8}" type="slidenum">
              <a:rPr lang="en-US" smtClean="0"/>
              <a:t>28</a:t>
            </a:fld>
            <a:endParaRPr lang="en-US" dirty="0"/>
          </a:p>
        </p:txBody>
      </p:sp>
    </p:spTree>
    <p:extLst>
      <p:ext uri="{BB962C8B-B14F-4D97-AF65-F5344CB8AC3E}">
        <p14:creationId xmlns:p14="http://schemas.microsoft.com/office/powerpoint/2010/main" val="1678750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2090" y="1690062"/>
            <a:ext cx="4803910" cy="4524315"/>
          </a:xfrm>
          <a:prstGeom prst="rect">
            <a:avLst/>
          </a:prstGeom>
        </p:spPr>
        <p:txBody>
          <a:bodyPr wrap="square">
            <a:spAutoFit/>
          </a:bodyPr>
          <a:lstStyle/>
          <a:p>
            <a:r>
              <a:rPr lang="en-US" sz="2400" b="1" dirty="0"/>
              <a:t>List of Tracking Examples</a:t>
            </a:r>
          </a:p>
          <a:p>
            <a:endParaRPr lang="en-US" sz="2200" dirty="0"/>
          </a:p>
          <a:p>
            <a:r>
              <a:rPr lang="en-US" sz="2200" dirty="0"/>
              <a:t>OH808-19 at 1612 MHz (Tzikas)</a:t>
            </a:r>
          </a:p>
          <a:p>
            <a:r>
              <a:rPr lang="en-US" sz="2200" dirty="0"/>
              <a:t>OH2605+06 at 1612 MHz (Tzikas)</a:t>
            </a:r>
          </a:p>
          <a:p>
            <a:r>
              <a:rPr lang="en-US" sz="2200" b="1" dirty="0"/>
              <a:t>W3</a:t>
            </a:r>
            <a:r>
              <a:rPr lang="en-US" sz="2200" dirty="0"/>
              <a:t> at 1665/1667 MHz (Ghigo*)</a:t>
            </a:r>
          </a:p>
          <a:p>
            <a:r>
              <a:rPr lang="en-US" sz="2200" b="1" dirty="0"/>
              <a:t>W3</a:t>
            </a:r>
            <a:r>
              <a:rPr lang="en-US" sz="2200" dirty="0"/>
              <a:t>OH at 1665 MHz (Ghigo*)</a:t>
            </a:r>
          </a:p>
          <a:p>
            <a:r>
              <a:rPr lang="en-US" sz="2200" dirty="0"/>
              <a:t>W49 at 1665/1667 MHz (</a:t>
            </a:r>
            <a:r>
              <a:rPr lang="en-US" sz="2200" dirty="0" err="1"/>
              <a:t>Vayl</a:t>
            </a:r>
            <a:r>
              <a:rPr lang="en-US" sz="2200" dirty="0"/>
              <a:t> Sorensen) </a:t>
            </a:r>
          </a:p>
          <a:p>
            <a:r>
              <a:rPr lang="en-US" sz="2200" dirty="0"/>
              <a:t>W49 at 1665/1667 MHz (Tzikas)</a:t>
            </a:r>
          </a:p>
          <a:p>
            <a:r>
              <a:rPr lang="en-US" sz="2200" dirty="0"/>
              <a:t>W49 at 1720 MHz (Quest Radio)</a:t>
            </a:r>
          </a:p>
          <a:p>
            <a:r>
              <a:rPr lang="en-US" sz="2200" dirty="0"/>
              <a:t>W51 at 1665/1667 MHz (Ghigo*)</a:t>
            </a:r>
          </a:p>
          <a:p>
            <a:r>
              <a:rPr lang="en-US" sz="2200" dirty="0"/>
              <a:t>W75 at 1665/1720 MHz (Quest Radio)</a:t>
            </a:r>
          </a:p>
          <a:p>
            <a:endParaRPr lang="en-US" sz="2200" dirty="0"/>
          </a:p>
          <a:p>
            <a:r>
              <a:rPr lang="en-US" sz="2200" dirty="0"/>
              <a:t>* GBO Emeritus Scientist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501611" y="465818"/>
            <a:ext cx="4905638" cy="923330"/>
          </a:xfrm>
          <a:prstGeom prst="rect">
            <a:avLst/>
          </a:prstGeom>
        </p:spPr>
        <p:txBody>
          <a:bodyPr wrap="none">
            <a:spAutoFit/>
          </a:bodyPr>
          <a:lstStyle/>
          <a:p>
            <a:r>
              <a:rPr lang="en-US" sz="5400" dirty="0">
                <a:latin typeface="+mj-lt"/>
              </a:rPr>
              <a:t>Maser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29</a:t>
            </a:fld>
            <a:endParaRPr lang="en-US"/>
          </a:p>
        </p:txBody>
      </p:sp>
      <p:sp>
        <p:nvSpPr>
          <p:cNvPr id="3" name="Rectangle 2">
            <a:extLst>
              <a:ext uri="{FF2B5EF4-FFF2-40B4-BE49-F238E27FC236}">
                <a16:creationId xmlns:a16="http://schemas.microsoft.com/office/drawing/2014/main" id="{C54E8B74-A8EC-499A-8E15-82F129C15BDD}"/>
              </a:ext>
            </a:extLst>
          </p:cNvPr>
          <p:cNvSpPr/>
          <p:nvPr/>
        </p:nvSpPr>
        <p:spPr>
          <a:xfrm>
            <a:off x="6473686" y="1690062"/>
            <a:ext cx="4905638" cy="2492990"/>
          </a:xfrm>
          <a:prstGeom prst="rect">
            <a:avLst/>
          </a:prstGeom>
        </p:spPr>
        <p:txBody>
          <a:bodyPr wrap="square">
            <a:spAutoFit/>
          </a:bodyPr>
          <a:lstStyle/>
          <a:p>
            <a:r>
              <a:rPr lang="en-US" sz="2400" b="1" dirty="0"/>
              <a:t>List of Raster Scan Examples</a:t>
            </a:r>
          </a:p>
          <a:p>
            <a:endParaRPr lang="en-US" sz="2200" dirty="0"/>
          </a:p>
          <a:p>
            <a:r>
              <a:rPr lang="en-US" sz="2200" b="1" dirty="0"/>
              <a:t>W3</a:t>
            </a:r>
            <a:r>
              <a:rPr lang="en-US" sz="2200" dirty="0"/>
              <a:t> at 1665/1667 MHz (Tzikas)</a:t>
            </a:r>
          </a:p>
          <a:p>
            <a:r>
              <a:rPr lang="en-US" sz="2200" b="1" dirty="0"/>
              <a:t>W3</a:t>
            </a:r>
            <a:r>
              <a:rPr lang="en-US" sz="2200" dirty="0"/>
              <a:t> at 1665/1667 MHz (Tzikas)</a:t>
            </a:r>
          </a:p>
          <a:p>
            <a:r>
              <a:rPr lang="en-US" sz="2200" b="1" dirty="0"/>
              <a:t>W3</a:t>
            </a:r>
            <a:r>
              <a:rPr lang="en-US" sz="2200" dirty="0"/>
              <a:t> at 1420 MHz (Tzikas)</a:t>
            </a:r>
          </a:p>
          <a:p>
            <a:r>
              <a:rPr lang="en-US" sz="2200" b="1" dirty="0"/>
              <a:t>W3</a:t>
            </a:r>
            <a:r>
              <a:rPr lang="en-US" sz="2200" dirty="0"/>
              <a:t> Low Resolution at 1395 MHz (Tzikas)</a:t>
            </a:r>
          </a:p>
          <a:p>
            <a:r>
              <a:rPr lang="en-US" sz="2200" b="1" dirty="0"/>
              <a:t>W3</a:t>
            </a:r>
            <a:r>
              <a:rPr lang="en-US" sz="2200" dirty="0"/>
              <a:t> Area (Frank Ghigo*)</a:t>
            </a:r>
          </a:p>
        </p:txBody>
      </p:sp>
    </p:spTree>
    <p:extLst>
      <p:ext uri="{BB962C8B-B14F-4D97-AF65-F5344CB8AC3E}">
        <p14:creationId xmlns:p14="http://schemas.microsoft.com/office/powerpoint/2010/main" val="152570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sz="5400" dirty="0"/>
              <a:t>20m Project Updates</a:t>
            </a:r>
          </a:p>
        </p:txBody>
      </p:sp>
      <p:sp>
        <p:nvSpPr>
          <p:cNvPr id="3" name="Subtitle 2"/>
          <p:cNvSpPr>
            <a:spLocks noGrp="1"/>
          </p:cNvSpPr>
          <p:nvPr>
            <p:ph type="subTitle" idx="1"/>
          </p:nvPr>
        </p:nvSpPr>
        <p:spPr>
          <a:xfrm>
            <a:off x="1791286" y="1556824"/>
            <a:ext cx="9144000" cy="4396154"/>
          </a:xfrm>
        </p:spPr>
        <p:txBody>
          <a:bodyPr>
            <a:normAutofit/>
          </a:bodyPr>
          <a:lstStyle/>
          <a:p>
            <a:pPr marL="342900" indent="-342900" algn="l">
              <a:buFont typeface="Arial" panose="020B0604020202020204" pitchFamily="34" charset="0"/>
              <a:buChar char="•"/>
            </a:pPr>
            <a:r>
              <a:rPr lang="en-US" dirty="0"/>
              <a:t>This Maser presentation and SARA Section Update are posted on SARA Analytical Section webpage</a:t>
            </a:r>
          </a:p>
          <a:p>
            <a:pPr marL="342900" indent="-342900" algn="l">
              <a:buFont typeface="Arial" panose="020B0604020202020204" pitchFamily="34" charset="0"/>
              <a:buChar char="•"/>
            </a:pPr>
            <a:r>
              <a:rPr lang="en-US" dirty="0"/>
              <a:t>Also Posted:</a:t>
            </a:r>
          </a:p>
          <a:p>
            <a:pPr marL="971550" lvl="1" indent="-514350" algn="l">
              <a:buFont typeface="+mj-lt"/>
              <a:buAutoNum type="romanUcPeriod"/>
            </a:pPr>
            <a:r>
              <a:rPr lang="en-US" sz="2400" dirty="0"/>
              <a:t>2019 demo presentation posted (</a:t>
            </a:r>
            <a:r>
              <a:rPr lang="en-US" sz="2400" dirty="0" err="1"/>
              <a:t>Cas</a:t>
            </a:r>
            <a:r>
              <a:rPr lang="en-US" sz="2400" dirty="0"/>
              <a:t> A Flux Density Calculation)</a:t>
            </a:r>
          </a:p>
          <a:p>
            <a:pPr marL="971550" lvl="1" indent="-514350" algn="l">
              <a:buFont typeface="+mj-lt"/>
              <a:buAutoNum type="romanUcPeriod"/>
            </a:pPr>
            <a:r>
              <a:rPr lang="en-US" sz="2400" dirty="0"/>
              <a:t>2020 demo presentation posted (Pulsars)</a:t>
            </a:r>
          </a:p>
          <a:p>
            <a:pPr marL="342900" indent="-342900" algn="l">
              <a:buFont typeface="Arial" panose="020B0604020202020204" pitchFamily="34" charset="0"/>
              <a:buChar char="•"/>
            </a:pPr>
            <a:r>
              <a:rPr lang="en-US" dirty="0"/>
              <a:t>Ongoing Project: Citizen Science Database for the Fading of </a:t>
            </a:r>
            <a:r>
              <a:rPr lang="en-US" dirty="0" err="1"/>
              <a:t>Cas</a:t>
            </a:r>
            <a:r>
              <a:rPr lang="en-US" dirty="0"/>
              <a:t> A</a:t>
            </a:r>
          </a:p>
          <a:p>
            <a:pPr marL="342900" indent="-342900" algn="l">
              <a:buFont typeface="Arial" panose="020B0604020202020204" pitchFamily="34" charset="0"/>
              <a:buChar char="•"/>
            </a:pPr>
            <a:r>
              <a:rPr lang="en-US" dirty="0"/>
              <a:t>Links to Astronomical League Citizen Science “awards”</a:t>
            </a:r>
          </a:p>
          <a:p>
            <a:pPr marL="342900" indent="-342900" algn="l">
              <a:buFont typeface="Arial" panose="020B0604020202020204" pitchFamily="34" charset="0"/>
              <a:buChar char="•"/>
            </a:pPr>
            <a:r>
              <a:rPr lang="en-US" dirty="0"/>
              <a:t>Annual 20m Demos attempt to observe a different radio astronomy target type to build a reference resource on the Analytical Section webpage.</a:t>
            </a:r>
          </a:p>
          <a:p>
            <a:pPr algn="l"/>
            <a:endParaRPr lang="en-US" dirty="0"/>
          </a:p>
          <a:p>
            <a:pPr algn="l"/>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3</a:t>
            </a:fld>
            <a:endParaRPr lang="en-US" dirty="0"/>
          </a:p>
        </p:txBody>
      </p:sp>
    </p:spTree>
    <p:extLst>
      <p:ext uri="{BB962C8B-B14F-4D97-AF65-F5344CB8AC3E}">
        <p14:creationId xmlns:p14="http://schemas.microsoft.com/office/powerpoint/2010/main" val="224941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885" y="1365144"/>
            <a:ext cx="2233260" cy="1046440"/>
          </a:xfrm>
          <a:prstGeom prst="rect">
            <a:avLst/>
          </a:prstGeom>
        </p:spPr>
        <p:txBody>
          <a:bodyPr wrap="square">
            <a:spAutoFit/>
          </a:bodyPr>
          <a:lstStyle/>
          <a:p>
            <a:r>
              <a:rPr lang="en-US" sz="2200" b="1" dirty="0"/>
              <a:t>Tracking Example</a:t>
            </a:r>
          </a:p>
          <a:p>
            <a:r>
              <a:rPr lang="en-US" sz="2000" dirty="0"/>
              <a:t>Maser OH808-19</a:t>
            </a:r>
          </a:p>
          <a:p>
            <a:r>
              <a:rPr lang="en-US" sz="2000" dirty="0"/>
              <a:t>1612 MHz (Tzikas)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Rectangle 2"/>
          <p:cNvSpPr/>
          <p:nvPr/>
        </p:nvSpPr>
        <p:spPr>
          <a:xfrm>
            <a:off x="314764" y="181971"/>
            <a:ext cx="4905638" cy="923330"/>
          </a:xfrm>
          <a:prstGeom prst="rect">
            <a:avLst/>
          </a:prstGeom>
        </p:spPr>
        <p:txBody>
          <a:bodyPr wrap="none">
            <a:spAutoFit/>
          </a:bodyPr>
          <a:lstStyle/>
          <a:p>
            <a:r>
              <a:rPr lang="en-US" sz="5400" dirty="0">
                <a:latin typeface="+mj-lt"/>
              </a:rPr>
              <a:t>Maser Observing</a:t>
            </a:r>
          </a:p>
        </p:txBody>
      </p:sp>
      <p:sp>
        <p:nvSpPr>
          <p:cNvPr id="8" name="Subtitle 2">
            <a:extLst>
              <a:ext uri="{FF2B5EF4-FFF2-40B4-BE49-F238E27FC236}">
                <a16:creationId xmlns:a16="http://schemas.microsoft.com/office/drawing/2014/main" id="{220FDB8A-1742-4138-AB67-6123DE8EDDEF}"/>
              </a:ext>
            </a:extLst>
          </p:cNvPr>
          <p:cNvSpPr txBox="1">
            <a:spLocks/>
          </p:cNvSpPr>
          <p:nvPr/>
        </p:nvSpPr>
        <p:spPr>
          <a:xfrm>
            <a:off x="843148" y="1219200"/>
            <a:ext cx="9824852" cy="43961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8">
            <a:extLst>
              <a:ext uri="{FF2B5EF4-FFF2-40B4-BE49-F238E27FC236}">
                <a16:creationId xmlns:a16="http://schemas.microsoft.com/office/drawing/2014/main" id="{50B1D5BD-7216-4856-8515-3B4BD7DD6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634" y="1007167"/>
            <a:ext cx="7527221" cy="5645416"/>
          </a:xfrm>
          <a:prstGeom prst="rect">
            <a:avLst/>
          </a:prstGeom>
        </p:spPr>
      </p:pic>
      <p:sp>
        <p:nvSpPr>
          <p:cNvPr id="10" name="TextBox 9">
            <a:extLst>
              <a:ext uri="{FF2B5EF4-FFF2-40B4-BE49-F238E27FC236}">
                <a16:creationId xmlns:a16="http://schemas.microsoft.com/office/drawing/2014/main" id="{62CA66E2-B256-4E70-9B39-6CB167DC7374}"/>
              </a:ext>
            </a:extLst>
          </p:cNvPr>
          <p:cNvSpPr txBox="1"/>
          <p:nvPr/>
        </p:nvSpPr>
        <p:spPr>
          <a:xfrm>
            <a:off x="10059806" y="2825262"/>
            <a:ext cx="1979794"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Shows the average spectra</a:t>
            </a:r>
          </a:p>
          <a:p>
            <a:r>
              <a:rPr lang="en-US" sz="1200" dirty="0"/>
              <a:t>averaged over all integrations. The upper and lower plots are for the two frequency bands and the two traces in each plot are for the two polarizations.</a:t>
            </a:r>
          </a:p>
        </p:txBody>
      </p:sp>
      <p:cxnSp>
        <p:nvCxnSpPr>
          <p:cNvPr id="11" name="Straight Connector 10">
            <a:extLst>
              <a:ext uri="{FF2B5EF4-FFF2-40B4-BE49-F238E27FC236}">
                <a16:creationId xmlns:a16="http://schemas.microsoft.com/office/drawing/2014/main" id="{10831643-23F9-4D0F-B830-5F8FED480AAE}"/>
              </a:ext>
            </a:extLst>
          </p:cNvPr>
          <p:cNvCxnSpPr/>
          <p:nvPr/>
        </p:nvCxnSpPr>
        <p:spPr>
          <a:xfrm>
            <a:off x="11049703" y="4210257"/>
            <a:ext cx="16882" cy="666543"/>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A32AC229-99D4-4E9A-A57B-D2090682C2D3}"/>
              </a:ext>
            </a:extLst>
          </p:cNvPr>
          <p:cNvCxnSpPr/>
          <p:nvPr/>
        </p:nvCxnSpPr>
        <p:spPr>
          <a:xfrm flipH="1">
            <a:off x="10187354" y="4876800"/>
            <a:ext cx="8792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13B97585-681D-4DC0-9D7B-8359E2702EB0}"/>
              </a:ext>
            </a:extLst>
          </p:cNvPr>
          <p:cNvSpPr/>
          <p:nvPr/>
        </p:nvSpPr>
        <p:spPr>
          <a:xfrm>
            <a:off x="10038483" y="657258"/>
            <a:ext cx="2056204" cy="1938992"/>
          </a:xfrm>
          <a:prstGeom prst="rect">
            <a:avLst/>
          </a:prstGeom>
        </p:spPr>
        <p:txBody>
          <a:bodyPr wrap="square">
            <a:spAutoFit/>
          </a:bodyPr>
          <a:lstStyle/>
          <a:p>
            <a:r>
              <a:rPr lang="en-US" sz="1200" dirty="0">
                <a:latin typeface="Calibri" panose="020F0502020204030204" pitchFamily="34" charset="0"/>
                <a:ea typeface="Times New Roman" panose="02020603050405020304" pitchFamily="18" charset="0"/>
              </a:rPr>
              <a:t>Electron polarization: A property of electrons defined by the Pauli Exclusion Principle but simply described as up or down, or left and right. Radio telescopes are equipped with polarizing filters that distinguish between the two electron polarizations.</a:t>
            </a:r>
          </a:p>
        </p:txBody>
      </p:sp>
    </p:spTree>
    <p:extLst>
      <p:ext uri="{BB962C8B-B14F-4D97-AF65-F5344CB8AC3E}">
        <p14:creationId xmlns:p14="http://schemas.microsoft.com/office/powerpoint/2010/main" val="4125670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86" y="1327843"/>
            <a:ext cx="2770334" cy="1077218"/>
          </a:xfrm>
          <a:prstGeom prst="rect">
            <a:avLst/>
          </a:prstGeom>
        </p:spPr>
        <p:txBody>
          <a:bodyPr wrap="square">
            <a:spAutoFit/>
          </a:bodyPr>
          <a:lstStyle/>
          <a:p>
            <a:r>
              <a:rPr lang="en-US" sz="2200" b="1" dirty="0"/>
              <a:t>Tracking Example</a:t>
            </a:r>
          </a:p>
          <a:p>
            <a:r>
              <a:rPr lang="en-US" sz="2000" dirty="0"/>
              <a:t>OH2605+06</a:t>
            </a:r>
          </a:p>
          <a:p>
            <a:r>
              <a:rPr lang="en-US" sz="2000" dirty="0"/>
              <a:t>1612 MHz (Tzikas)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3717511" y="437634"/>
            <a:ext cx="4905638" cy="923330"/>
          </a:xfrm>
          <a:prstGeom prst="rect">
            <a:avLst/>
          </a:prstGeom>
        </p:spPr>
        <p:txBody>
          <a:bodyPr wrap="none">
            <a:spAutoFit/>
          </a:bodyPr>
          <a:lstStyle/>
          <a:p>
            <a:r>
              <a:rPr lang="en-US" sz="5400" dirty="0">
                <a:latin typeface="+mj-lt"/>
              </a:rPr>
              <a:t>Maser Observing</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31</a:t>
            </a:fld>
            <a:endParaRPr lang="en-US"/>
          </a:p>
        </p:txBody>
      </p:sp>
      <p:pic>
        <p:nvPicPr>
          <p:cNvPr id="6" name="Picture 5" descr="A close up of a map&#10;&#10;Description automatically generated">
            <a:extLst>
              <a:ext uri="{FF2B5EF4-FFF2-40B4-BE49-F238E27FC236}">
                <a16:creationId xmlns:a16="http://schemas.microsoft.com/office/drawing/2014/main" id="{B4DF97E0-91F4-44C3-8A8E-42B15902D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53" y="1457741"/>
            <a:ext cx="9628133" cy="4962625"/>
          </a:xfrm>
          <a:prstGeom prst="rect">
            <a:avLst/>
          </a:prstGeom>
        </p:spPr>
      </p:pic>
      <p:sp>
        <p:nvSpPr>
          <p:cNvPr id="7" name="TextBox 6">
            <a:extLst>
              <a:ext uri="{FF2B5EF4-FFF2-40B4-BE49-F238E27FC236}">
                <a16:creationId xmlns:a16="http://schemas.microsoft.com/office/drawing/2014/main" id="{2E25EE39-A685-462A-96D5-868230E5A36C}"/>
              </a:ext>
            </a:extLst>
          </p:cNvPr>
          <p:cNvSpPr txBox="1"/>
          <p:nvPr/>
        </p:nvSpPr>
        <p:spPr>
          <a:xfrm>
            <a:off x="438266" y="2640596"/>
            <a:ext cx="1985715" cy="1754326"/>
          </a:xfrm>
          <a:prstGeom prst="rect">
            <a:avLst/>
          </a:prstGeom>
          <a:noFill/>
        </p:spPr>
        <p:txBody>
          <a:bodyPr wrap="square" rtlCol="0">
            <a:spAutoFit/>
          </a:bodyPr>
          <a:lstStyle/>
          <a:p>
            <a:r>
              <a:rPr lang="en-US" sz="1200" dirty="0"/>
              <a:t>Shows the continuum.  This is the average of the central  80% of each spectrum pattern vs time.  The four traces are two polarizations and two frequency bands. Note Baseline, Calibration, and Target traces.</a:t>
            </a:r>
          </a:p>
          <a:p>
            <a:endParaRPr lang="en-US" sz="1200" dirty="0"/>
          </a:p>
        </p:txBody>
      </p:sp>
      <p:cxnSp>
        <p:nvCxnSpPr>
          <p:cNvPr id="8" name="Straight Connector 7">
            <a:extLst>
              <a:ext uri="{FF2B5EF4-FFF2-40B4-BE49-F238E27FC236}">
                <a16:creationId xmlns:a16="http://schemas.microsoft.com/office/drawing/2014/main" id="{5D46A50B-F299-4389-A490-529DFF43868A}"/>
              </a:ext>
            </a:extLst>
          </p:cNvPr>
          <p:cNvCxnSpPr/>
          <p:nvPr/>
        </p:nvCxnSpPr>
        <p:spPr>
          <a:xfrm>
            <a:off x="1274885" y="4314092"/>
            <a:ext cx="0" cy="422031"/>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B7E9B5FE-FBEB-40CE-B73B-F7B407A8797E}"/>
              </a:ext>
            </a:extLst>
          </p:cNvPr>
          <p:cNvCxnSpPr/>
          <p:nvPr/>
        </p:nvCxnSpPr>
        <p:spPr>
          <a:xfrm>
            <a:off x="1274885" y="4736123"/>
            <a:ext cx="10742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7018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4" name="Rectangle 3"/>
          <p:cNvSpPr/>
          <p:nvPr/>
        </p:nvSpPr>
        <p:spPr>
          <a:xfrm>
            <a:off x="394492" y="214491"/>
            <a:ext cx="4905638" cy="923330"/>
          </a:xfrm>
          <a:prstGeom prst="rect">
            <a:avLst/>
          </a:prstGeom>
        </p:spPr>
        <p:txBody>
          <a:bodyPr wrap="none">
            <a:spAutoFit/>
          </a:bodyPr>
          <a:lstStyle/>
          <a:p>
            <a:r>
              <a:rPr lang="en-US" sz="5400" dirty="0">
                <a:latin typeface="+mj-lt"/>
              </a:rPr>
              <a:t>Maser Observing</a:t>
            </a:r>
          </a:p>
        </p:txBody>
      </p:sp>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32</a:t>
            </a:fld>
            <a:endParaRPr lang="en-US"/>
          </a:p>
        </p:txBody>
      </p:sp>
      <p:pic>
        <p:nvPicPr>
          <p:cNvPr id="7" name="Picture 6" descr="A close up of a map&#10;&#10;Description automatically generated">
            <a:extLst>
              <a:ext uri="{FF2B5EF4-FFF2-40B4-BE49-F238E27FC236}">
                <a16:creationId xmlns:a16="http://schemas.microsoft.com/office/drawing/2014/main" id="{C42DE6CB-C00F-4AA1-9A9C-45A1F92D1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122" y="1137821"/>
            <a:ext cx="10013678" cy="5320551"/>
          </a:xfrm>
          <a:prstGeom prst="rect">
            <a:avLst/>
          </a:prstGeom>
        </p:spPr>
      </p:pic>
      <p:sp>
        <p:nvSpPr>
          <p:cNvPr id="8" name="Rectangle 7">
            <a:extLst>
              <a:ext uri="{FF2B5EF4-FFF2-40B4-BE49-F238E27FC236}">
                <a16:creationId xmlns:a16="http://schemas.microsoft.com/office/drawing/2014/main" id="{278D7DD3-AA7B-448B-89F2-8E28F0FAE53B}"/>
              </a:ext>
            </a:extLst>
          </p:cNvPr>
          <p:cNvSpPr/>
          <p:nvPr/>
        </p:nvSpPr>
        <p:spPr>
          <a:xfrm>
            <a:off x="424473" y="1244184"/>
            <a:ext cx="2650031" cy="1384995"/>
          </a:xfrm>
          <a:prstGeom prst="rect">
            <a:avLst/>
          </a:prstGeom>
        </p:spPr>
        <p:txBody>
          <a:bodyPr wrap="square">
            <a:spAutoFit/>
          </a:bodyPr>
          <a:lstStyle/>
          <a:p>
            <a:r>
              <a:rPr lang="en-US" sz="2400" b="1" dirty="0"/>
              <a:t>Tracking Example</a:t>
            </a:r>
          </a:p>
          <a:p>
            <a:r>
              <a:rPr lang="en-US" sz="2000" dirty="0"/>
              <a:t>W 3 </a:t>
            </a:r>
          </a:p>
          <a:p>
            <a:r>
              <a:rPr lang="en-US" sz="2000" dirty="0"/>
              <a:t>1665, 1667 MHz</a:t>
            </a:r>
          </a:p>
          <a:p>
            <a:r>
              <a:rPr lang="en-US" sz="2000" dirty="0"/>
              <a:t>Frank Ghigo, GBO</a:t>
            </a:r>
          </a:p>
        </p:txBody>
      </p:sp>
    </p:spTree>
    <p:extLst>
      <p:ext uri="{BB962C8B-B14F-4D97-AF65-F5344CB8AC3E}">
        <p14:creationId xmlns:p14="http://schemas.microsoft.com/office/powerpoint/2010/main" val="233885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906" y="1390250"/>
            <a:ext cx="2452289" cy="1384995"/>
          </a:xfrm>
          <a:prstGeom prst="rect">
            <a:avLst/>
          </a:prstGeom>
        </p:spPr>
        <p:txBody>
          <a:bodyPr wrap="square">
            <a:spAutoFit/>
          </a:bodyPr>
          <a:lstStyle/>
          <a:p>
            <a:r>
              <a:rPr lang="en-US" sz="2400" b="1" dirty="0"/>
              <a:t>Tracking Example</a:t>
            </a:r>
          </a:p>
          <a:p>
            <a:r>
              <a:rPr lang="en-US" sz="2000" dirty="0"/>
              <a:t>W3  Continued</a:t>
            </a:r>
          </a:p>
          <a:p>
            <a:r>
              <a:rPr lang="en-US" sz="2000" dirty="0"/>
              <a:t>1665, 1667 MHz </a:t>
            </a:r>
          </a:p>
          <a:p>
            <a:r>
              <a:rPr lang="en-US" sz="2000" dirty="0"/>
              <a:t>Frank Ghigo, GBO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Rectangle 2"/>
          <p:cNvSpPr/>
          <p:nvPr/>
        </p:nvSpPr>
        <p:spPr>
          <a:xfrm>
            <a:off x="3545257" y="454282"/>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33</a:t>
            </a:fld>
            <a:endParaRPr lang="en-US"/>
          </a:p>
        </p:txBody>
      </p:sp>
      <p:pic>
        <p:nvPicPr>
          <p:cNvPr id="9" name="Picture 8" descr="A close up of a map&#10;&#10;Description automatically generated">
            <a:extLst>
              <a:ext uri="{FF2B5EF4-FFF2-40B4-BE49-F238E27FC236}">
                <a16:creationId xmlns:a16="http://schemas.microsoft.com/office/drawing/2014/main" id="{D7F0492F-22A8-4DBF-93EB-4FCCF0D4F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210" y="1381941"/>
            <a:ext cx="9095884" cy="5156971"/>
          </a:xfrm>
          <a:prstGeom prst="rect">
            <a:avLst/>
          </a:prstGeom>
        </p:spPr>
      </p:pic>
    </p:spTree>
    <p:extLst>
      <p:ext uri="{BB962C8B-B14F-4D97-AF65-F5344CB8AC3E}">
        <p14:creationId xmlns:p14="http://schemas.microsoft.com/office/powerpoint/2010/main" val="1759292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34</a:t>
            </a:fld>
            <a:endParaRPr lang="en-US"/>
          </a:p>
        </p:txBody>
      </p:sp>
      <p:sp>
        <p:nvSpPr>
          <p:cNvPr id="6" name="Rectangle 5">
            <a:extLst>
              <a:ext uri="{FF2B5EF4-FFF2-40B4-BE49-F238E27FC236}">
                <a16:creationId xmlns:a16="http://schemas.microsoft.com/office/drawing/2014/main" id="{B830C2CF-6980-4A50-A3DB-4B64EEACEBD7}"/>
              </a:ext>
            </a:extLst>
          </p:cNvPr>
          <p:cNvSpPr/>
          <p:nvPr/>
        </p:nvSpPr>
        <p:spPr>
          <a:xfrm>
            <a:off x="398311" y="1934817"/>
            <a:ext cx="4398976" cy="2000548"/>
          </a:xfrm>
          <a:prstGeom prst="rect">
            <a:avLst/>
          </a:prstGeom>
        </p:spPr>
        <p:txBody>
          <a:bodyPr wrap="square">
            <a:spAutoFit/>
          </a:bodyPr>
          <a:lstStyle/>
          <a:p>
            <a:r>
              <a:rPr lang="en-US" sz="2400" b="1" dirty="0"/>
              <a:t>Tracking Example</a:t>
            </a:r>
          </a:p>
          <a:p>
            <a:r>
              <a:rPr lang="en-US" sz="2000" dirty="0"/>
              <a:t>W3OH</a:t>
            </a:r>
          </a:p>
          <a:p>
            <a:r>
              <a:rPr lang="en-US" sz="2000" dirty="0"/>
              <a:t>HIRES Track 72 seconds</a:t>
            </a:r>
          </a:p>
          <a:p>
            <a:r>
              <a:rPr lang="en-US" sz="2000" dirty="0">
                <a:hlinkClick r:id="rId3"/>
              </a:rPr>
              <a:t>https://www.gb.nrao.edu/20m/peak/W3OH/2019_04_29_19:46:42.htm</a:t>
            </a:r>
            <a:endParaRPr lang="en-US" sz="2000" dirty="0"/>
          </a:p>
          <a:p>
            <a:r>
              <a:rPr lang="en-US" sz="2000" dirty="0"/>
              <a:t>(Frank Ghigo)</a:t>
            </a:r>
          </a:p>
        </p:txBody>
      </p:sp>
      <p:sp>
        <p:nvSpPr>
          <p:cNvPr id="2" name="Rectangle 1">
            <a:extLst>
              <a:ext uri="{FF2B5EF4-FFF2-40B4-BE49-F238E27FC236}">
                <a16:creationId xmlns:a16="http://schemas.microsoft.com/office/drawing/2014/main" id="{74367486-157D-4D00-B24F-CB1613C4AB99}"/>
              </a:ext>
            </a:extLst>
          </p:cNvPr>
          <p:cNvSpPr/>
          <p:nvPr/>
        </p:nvSpPr>
        <p:spPr>
          <a:xfrm>
            <a:off x="398312" y="404391"/>
            <a:ext cx="4966231" cy="923330"/>
          </a:xfrm>
          <a:prstGeom prst="rect">
            <a:avLst/>
          </a:prstGeom>
        </p:spPr>
        <p:txBody>
          <a:bodyPr wrap="none">
            <a:spAutoFit/>
          </a:bodyPr>
          <a:lstStyle/>
          <a:p>
            <a:r>
              <a:rPr lang="en-US" sz="5400" dirty="0">
                <a:latin typeface="+mj-lt"/>
              </a:rPr>
              <a:t>Maser Observing</a:t>
            </a:r>
          </a:p>
        </p:txBody>
      </p:sp>
      <p:pic>
        <p:nvPicPr>
          <p:cNvPr id="7" name="Picture 6" descr="Chart, line chart&#10;&#10;Description automatically generated">
            <a:extLst>
              <a:ext uri="{FF2B5EF4-FFF2-40B4-BE49-F238E27FC236}">
                <a16:creationId xmlns:a16="http://schemas.microsoft.com/office/drawing/2014/main" id="{FB03F6A8-824E-409D-9BEF-6A9631386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108" y="1433295"/>
            <a:ext cx="6117691" cy="4927828"/>
          </a:xfrm>
          <a:prstGeom prst="rect">
            <a:avLst/>
          </a:prstGeom>
        </p:spPr>
      </p:pic>
    </p:spTree>
    <p:extLst>
      <p:ext uri="{BB962C8B-B14F-4D97-AF65-F5344CB8AC3E}">
        <p14:creationId xmlns:p14="http://schemas.microsoft.com/office/powerpoint/2010/main" val="1525841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35</a:t>
            </a:fld>
            <a:endParaRPr lang="en-US"/>
          </a:p>
        </p:txBody>
      </p:sp>
      <p:sp>
        <p:nvSpPr>
          <p:cNvPr id="6" name="Rectangle 5">
            <a:extLst>
              <a:ext uri="{FF2B5EF4-FFF2-40B4-BE49-F238E27FC236}">
                <a16:creationId xmlns:a16="http://schemas.microsoft.com/office/drawing/2014/main" id="{B830C2CF-6980-4A50-A3DB-4B64EEACEBD7}"/>
              </a:ext>
            </a:extLst>
          </p:cNvPr>
          <p:cNvSpPr/>
          <p:nvPr/>
        </p:nvSpPr>
        <p:spPr>
          <a:xfrm>
            <a:off x="172704" y="1327721"/>
            <a:ext cx="2901800" cy="1692771"/>
          </a:xfrm>
          <a:prstGeom prst="rect">
            <a:avLst/>
          </a:prstGeom>
        </p:spPr>
        <p:txBody>
          <a:bodyPr wrap="square">
            <a:spAutoFit/>
          </a:bodyPr>
          <a:lstStyle/>
          <a:p>
            <a:r>
              <a:rPr lang="en-US" sz="2400" b="1" dirty="0"/>
              <a:t>Tracking Example</a:t>
            </a:r>
          </a:p>
          <a:p>
            <a:r>
              <a:rPr lang="en-US" sz="2000" dirty="0"/>
              <a:t>W 49 </a:t>
            </a:r>
          </a:p>
          <a:p>
            <a:r>
              <a:rPr lang="en-US" sz="2000" dirty="0"/>
              <a:t>1665,1667 MHz</a:t>
            </a:r>
          </a:p>
          <a:p>
            <a:r>
              <a:rPr lang="en-US" sz="2000" dirty="0"/>
              <a:t>By </a:t>
            </a:r>
            <a:r>
              <a:rPr lang="en-US" sz="2000" dirty="0" err="1"/>
              <a:t>Vayl</a:t>
            </a:r>
            <a:r>
              <a:rPr lang="en-US" sz="2000" dirty="0"/>
              <a:t> Sorensen</a:t>
            </a:r>
          </a:p>
          <a:p>
            <a:r>
              <a:rPr lang="en-US" sz="2000" dirty="0"/>
              <a:t>University Student</a:t>
            </a:r>
          </a:p>
        </p:txBody>
      </p:sp>
      <p:pic>
        <p:nvPicPr>
          <p:cNvPr id="11" name="Picture 10" descr="A close up of a map&#10;&#10;Description automatically generated">
            <a:extLst>
              <a:ext uri="{FF2B5EF4-FFF2-40B4-BE49-F238E27FC236}">
                <a16:creationId xmlns:a16="http://schemas.microsoft.com/office/drawing/2014/main" id="{5D740339-877F-46D3-B130-6CE167523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26" y="1327722"/>
            <a:ext cx="9823946" cy="5125888"/>
          </a:xfrm>
          <a:prstGeom prst="rect">
            <a:avLst/>
          </a:prstGeom>
        </p:spPr>
      </p:pic>
      <p:sp>
        <p:nvSpPr>
          <p:cNvPr id="2" name="Rectangle 1">
            <a:extLst>
              <a:ext uri="{FF2B5EF4-FFF2-40B4-BE49-F238E27FC236}">
                <a16:creationId xmlns:a16="http://schemas.microsoft.com/office/drawing/2014/main" id="{74367486-157D-4D00-B24F-CB1613C4AB99}"/>
              </a:ext>
            </a:extLst>
          </p:cNvPr>
          <p:cNvSpPr/>
          <p:nvPr/>
        </p:nvSpPr>
        <p:spPr>
          <a:xfrm>
            <a:off x="398312" y="404391"/>
            <a:ext cx="4966231" cy="923330"/>
          </a:xfrm>
          <a:prstGeom prst="rect">
            <a:avLst/>
          </a:prstGeom>
        </p:spPr>
        <p:txBody>
          <a:bodyPr wrap="none">
            <a:spAutoFit/>
          </a:bodyPr>
          <a:lstStyle/>
          <a:p>
            <a:r>
              <a:rPr lang="en-US" sz="5400" dirty="0">
                <a:latin typeface="+mj-lt"/>
              </a:rPr>
              <a:t>Maser Observing</a:t>
            </a:r>
          </a:p>
        </p:txBody>
      </p:sp>
    </p:spTree>
    <p:extLst>
      <p:ext uri="{BB962C8B-B14F-4D97-AF65-F5344CB8AC3E}">
        <p14:creationId xmlns:p14="http://schemas.microsoft.com/office/powerpoint/2010/main" val="19194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578475"/>
            <a:ext cx="1143000" cy="1143000"/>
          </a:xfrm>
          <a:prstGeom prst="rect">
            <a:avLst/>
          </a:prstGeom>
        </p:spPr>
      </p:pic>
      <p:sp>
        <p:nvSpPr>
          <p:cNvPr id="9" name="Slide Number Placeholder 8"/>
          <p:cNvSpPr>
            <a:spLocks noGrp="1"/>
          </p:cNvSpPr>
          <p:nvPr>
            <p:ph type="sldNum" sz="quarter" idx="12"/>
          </p:nvPr>
        </p:nvSpPr>
        <p:spPr/>
        <p:txBody>
          <a:bodyPr/>
          <a:lstStyle/>
          <a:p>
            <a:fld id="{CA8D75EB-B86C-434C-A07B-B887823EC4F8}" type="slidenum">
              <a:rPr lang="en-US" smtClean="0"/>
              <a:t>36</a:t>
            </a:fld>
            <a:endParaRPr lang="en-US"/>
          </a:p>
        </p:txBody>
      </p:sp>
      <p:sp>
        <p:nvSpPr>
          <p:cNvPr id="16" name="Rectangle 15">
            <a:extLst>
              <a:ext uri="{FF2B5EF4-FFF2-40B4-BE49-F238E27FC236}">
                <a16:creationId xmlns:a16="http://schemas.microsoft.com/office/drawing/2014/main" id="{23108B32-22D0-4DFF-826E-51F13D7B2891}"/>
              </a:ext>
            </a:extLst>
          </p:cNvPr>
          <p:cNvSpPr/>
          <p:nvPr/>
        </p:nvSpPr>
        <p:spPr>
          <a:xfrm>
            <a:off x="255103" y="1358636"/>
            <a:ext cx="2686879" cy="1569660"/>
          </a:xfrm>
          <a:prstGeom prst="rect">
            <a:avLst/>
          </a:prstGeom>
        </p:spPr>
        <p:txBody>
          <a:bodyPr wrap="square">
            <a:spAutoFit/>
          </a:bodyPr>
          <a:lstStyle/>
          <a:p>
            <a:r>
              <a:rPr lang="en-US" sz="2200" b="1" dirty="0"/>
              <a:t>Tracking Example</a:t>
            </a:r>
          </a:p>
          <a:p>
            <a:r>
              <a:rPr lang="en-US" dirty="0"/>
              <a:t>W 49, Continued </a:t>
            </a:r>
          </a:p>
          <a:p>
            <a:r>
              <a:rPr lang="en-US" dirty="0"/>
              <a:t>1665,1667 MHz</a:t>
            </a:r>
          </a:p>
          <a:p>
            <a:r>
              <a:rPr lang="en-US" dirty="0"/>
              <a:t>By </a:t>
            </a:r>
            <a:r>
              <a:rPr lang="en-US" dirty="0" err="1"/>
              <a:t>Vayl</a:t>
            </a:r>
            <a:r>
              <a:rPr lang="en-US" dirty="0"/>
              <a:t> Sorensen</a:t>
            </a:r>
          </a:p>
          <a:p>
            <a:r>
              <a:rPr lang="en-US" dirty="0"/>
              <a:t>(University Student)</a:t>
            </a:r>
          </a:p>
        </p:txBody>
      </p:sp>
      <p:pic>
        <p:nvPicPr>
          <p:cNvPr id="22" name="Picture 21" descr="A picture containing text, map&#10;&#10;Description automatically generated">
            <a:extLst>
              <a:ext uri="{FF2B5EF4-FFF2-40B4-BE49-F238E27FC236}">
                <a16:creationId xmlns:a16="http://schemas.microsoft.com/office/drawing/2014/main" id="{9BCE468B-2455-4C42-BE5C-77079AC23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466" y="1358636"/>
            <a:ext cx="9300910" cy="5152131"/>
          </a:xfrm>
          <a:prstGeom prst="rect">
            <a:avLst/>
          </a:prstGeom>
        </p:spPr>
      </p:pic>
      <p:sp>
        <p:nvSpPr>
          <p:cNvPr id="2" name="Rectangle 1">
            <a:extLst>
              <a:ext uri="{FF2B5EF4-FFF2-40B4-BE49-F238E27FC236}">
                <a16:creationId xmlns:a16="http://schemas.microsoft.com/office/drawing/2014/main" id="{D4E00E60-7F12-450C-A5B9-AE0D2C936AF8}"/>
              </a:ext>
            </a:extLst>
          </p:cNvPr>
          <p:cNvSpPr/>
          <p:nvPr/>
        </p:nvSpPr>
        <p:spPr>
          <a:xfrm>
            <a:off x="532624" y="527639"/>
            <a:ext cx="4433714" cy="830997"/>
          </a:xfrm>
          <a:prstGeom prst="rect">
            <a:avLst/>
          </a:prstGeom>
        </p:spPr>
        <p:txBody>
          <a:bodyPr wrap="none">
            <a:spAutoFit/>
          </a:bodyPr>
          <a:lstStyle/>
          <a:p>
            <a:r>
              <a:rPr lang="en-US" sz="4800" dirty="0">
                <a:latin typeface="+mj-lt"/>
              </a:rPr>
              <a:t>Maser Observing</a:t>
            </a:r>
          </a:p>
        </p:txBody>
      </p:sp>
    </p:spTree>
    <p:extLst>
      <p:ext uri="{BB962C8B-B14F-4D97-AF65-F5344CB8AC3E}">
        <p14:creationId xmlns:p14="http://schemas.microsoft.com/office/powerpoint/2010/main" val="3679817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37</a:t>
            </a:fld>
            <a:endParaRPr lang="en-US"/>
          </a:p>
        </p:txBody>
      </p:sp>
      <p:sp>
        <p:nvSpPr>
          <p:cNvPr id="6" name="Rectangle 5">
            <a:extLst>
              <a:ext uri="{FF2B5EF4-FFF2-40B4-BE49-F238E27FC236}">
                <a16:creationId xmlns:a16="http://schemas.microsoft.com/office/drawing/2014/main" id="{B830C2CF-6980-4A50-A3DB-4B64EEACEBD7}"/>
              </a:ext>
            </a:extLst>
          </p:cNvPr>
          <p:cNvSpPr/>
          <p:nvPr/>
        </p:nvSpPr>
        <p:spPr>
          <a:xfrm>
            <a:off x="398311" y="1934817"/>
            <a:ext cx="3378559" cy="3231654"/>
          </a:xfrm>
          <a:prstGeom prst="rect">
            <a:avLst/>
          </a:prstGeom>
        </p:spPr>
        <p:txBody>
          <a:bodyPr wrap="square">
            <a:spAutoFit/>
          </a:bodyPr>
          <a:lstStyle/>
          <a:p>
            <a:r>
              <a:rPr lang="en-US" sz="2400" b="1" dirty="0"/>
              <a:t>Tracking Example</a:t>
            </a:r>
          </a:p>
          <a:p>
            <a:r>
              <a:rPr lang="en-US" sz="2000" dirty="0"/>
              <a:t>W 49</a:t>
            </a:r>
          </a:p>
          <a:p>
            <a:r>
              <a:rPr lang="en-US" sz="2000" dirty="0"/>
              <a:t>55 degrees min. elevation</a:t>
            </a:r>
          </a:p>
          <a:p>
            <a:r>
              <a:rPr lang="en-US" sz="2000" dirty="0"/>
              <a:t>120 second duration</a:t>
            </a:r>
          </a:p>
          <a:p>
            <a:r>
              <a:rPr lang="en-US" sz="2000" dirty="0"/>
              <a:t>0.3 sec. Integration Time</a:t>
            </a:r>
          </a:p>
          <a:p>
            <a:r>
              <a:rPr lang="en-US" sz="2000" dirty="0"/>
              <a:t>1665 MHz Center Freq</a:t>
            </a:r>
          </a:p>
          <a:p>
            <a:r>
              <a:rPr lang="en-US" sz="2000" dirty="0"/>
              <a:t>1667 MHz Secondary Freq</a:t>
            </a:r>
          </a:p>
          <a:p>
            <a:r>
              <a:rPr lang="en-US" sz="2000" dirty="0"/>
              <a:t>16,384 Channels</a:t>
            </a:r>
          </a:p>
          <a:p>
            <a:r>
              <a:rPr lang="en-US" sz="2000" dirty="0"/>
              <a:t>15.625 MHz bandwidth</a:t>
            </a:r>
          </a:p>
          <a:p>
            <a:r>
              <a:rPr lang="en-US" sz="2000" dirty="0"/>
              <a:t>(Tzikas)</a:t>
            </a:r>
          </a:p>
        </p:txBody>
      </p:sp>
      <p:sp>
        <p:nvSpPr>
          <p:cNvPr id="2" name="Rectangle 1">
            <a:extLst>
              <a:ext uri="{FF2B5EF4-FFF2-40B4-BE49-F238E27FC236}">
                <a16:creationId xmlns:a16="http://schemas.microsoft.com/office/drawing/2014/main" id="{74367486-157D-4D00-B24F-CB1613C4AB99}"/>
              </a:ext>
            </a:extLst>
          </p:cNvPr>
          <p:cNvSpPr/>
          <p:nvPr/>
        </p:nvSpPr>
        <p:spPr>
          <a:xfrm>
            <a:off x="398312" y="404391"/>
            <a:ext cx="4966231" cy="923330"/>
          </a:xfrm>
          <a:prstGeom prst="rect">
            <a:avLst/>
          </a:prstGeom>
        </p:spPr>
        <p:txBody>
          <a:bodyPr wrap="none">
            <a:spAutoFit/>
          </a:bodyPr>
          <a:lstStyle/>
          <a:p>
            <a:r>
              <a:rPr lang="en-US" sz="5400" dirty="0">
                <a:latin typeface="+mj-lt"/>
              </a:rPr>
              <a:t>Maser Observing</a:t>
            </a:r>
          </a:p>
        </p:txBody>
      </p:sp>
      <p:pic>
        <p:nvPicPr>
          <p:cNvPr id="7" name="Picture 6" descr="Chart, line chart&#10;&#10;Description automatically generated">
            <a:extLst>
              <a:ext uri="{FF2B5EF4-FFF2-40B4-BE49-F238E27FC236}">
                <a16:creationId xmlns:a16="http://schemas.microsoft.com/office/drawing/2014/main" id="{4E190208-2651-4856-A411-EF2303C3F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78" y="1421296"/>
            <a:ext cx="6096000" cy="4572000"/>
          </a:xfrm>
          <a:prstGeom prst="rect">
            <a:avLst/>
          </a:prstGeom>
        </p:spPr>
      </p:pic>
    </p:spTree>
    <p:extLst>
      <p:ext uri="{BB962C8B-B14F-4D97-AF65-F5344CB8AC3E}">
        <p14:creationId xmlns:p14="http://schemas.microsoft.com/office/powerpoint/2010/main" val="366593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38</a:t>
            </a:fld>
            <a:endParaRPr lang="en-US" dirty="0"/>
          </a:p>
        </p:txBody>
      </p:sp>
      <p:pic>
        <p:nvPicPr>
          <p:cNvPr id="7" name="Picture 6" descr="A close up of a map&#10;&#10;Description automatically generated">
            <a:extLst>
              <a:ext uri="{FF2B5EF4-FFF2-40B4-BE49-F238E27FC236}">
                <a16:creationId xmlns:a16="http://schemas.microsoft.com/office/drawing/2014/main" id="{31FDE4AE-E4FC-46B2-97F1-AE33D98C7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670" y="1499016"/>
            <a:ext cx="9403811" cy="5011751"/>
          </a:xfrm>
          <a:prstGeom prst="rect">
            <a:avLst/>
          </a:prstGeom>
        </p:spPr>
      </p:pic>
      <p:sp>
        <p:nvSpPr>
          <p:cNvPr id="8" name="Rectangle 7">
            <a:extLst>
              <a:ext uri="{FF2B5EF4-FFF2-40B4-BE49-F238E27FC236}">
                <a16:creationId xmlns:a16="http://schemas.microsoft.com/office/drawing/2014/main" id="{3FBAC4D2-BE12-48E9-85CD-EBEBB5069D17}"/>
              </a:ext>
            </a:extLst>
          </p:cNvPr>
          <p:cNvSpPr/>
          <p:nvPr/>
        </p:nvSpPr>
        <p:spPr>
          <a:xfrm>
            <a:off x="580755" y="1499016"/>
            <a:ext cx="2385391" cy="1692771"/>
          </a:xfrm>
          <a:prstGeom prst="rect">
            <a:avLst/>
          </a:prstGeom>
        </p:spPr>
        <p:txBody>
          <a:bodyPr wrap="square">
            <a:spAutoFit/>
          </a:bodyPr>
          <a:lstStyle/>
          <a:p>
            <a:r>
              <a:rPr lang="en-US" sz="2400" b="1" dirty="0"/>
              <a:t>Tracking Example</a:t>
            </a:r>
          </a:p>
          <a:p>
            <a:r>
              <a:rPr lang="en-US" sz="2000" dirty="0"/>
              <a:t>W 49 </a:t>
            </a:r>
          </a:p>
          <a:p>
            <a:r>
              <a:rPr lang="en-US" sz="2000" dirty="0"/>
              <a:t>1720 MHz</a:t>
            </a:r>
          </a:p>
          <a:p>
            <a:r>
              <a:rPr lang="en-US" sz="2000" dirty="0"/>
              <a:t>By Quest Radio</a:t>
            </a:r>
          </a:p>
          <a:p>
            <a:r>
              <a:rPr lang="en-US" sz="2000" dirty="0"/>
              <a:t>Star Quest?</a:t>
            </a:r>
          </a:p>
        </p:txBody>
      </p:sp>
      <p:sp>
        <p:nvSpPr>
          <p:cNvPr id="4" name="Rectangle 3">
            <a:extLst>
              <a:ext uri="{FF2B5EF4-FFF2-40B4-BE49-F238E27FC236}">
                <a16:creationId xmlns:a16="http://schemas.microsoft.com/office/drawing/2014/main" id="{4BCFDFD6-B765-4D90-A82B-599265911ABF}"/>
              </a:ext>
            </a:extLst>
          </p:cNvPr>
          <p:cNvSpPr/>
          <p:nvPr/>
        </p:nvSpPr>
        <p:spPr>
          <a:xfrm>
            <a:off x="580755" y="381865"/>
            <a:ext cx="4084067" cy="769441"/>
          </a:xfrm>
          <a:prstGeom prst="rect">
            <a:avLst/>
          </a:prstGeom>
        </p:spPr>
        <p:txBody>
          <a:bodyPr wrap="none">
            <a:spAutoFit/>
          </a:bodyPr>
          <a:lstStyle/>
          <a:p>
            <a:r>
              <a:rPr lang="en-US" sz="4400" dirty="0">
                <a:latin typeface="+mj-lt"/>
              </a:rPr>
              <a:t>Maser Observing</a:t>
            </a:r>
          </a:p>
        </p:txBody>
      </p:sp>
    </p:spTree>
    <p:extLst>
      <p:ext uri="{BB962C8B-B14F-4D97-AF65-F5344CB8AC3E}">
        <p14:creationId xmlns:p14="http://schemas.microsoft.com/office/powerpoint/2010/main" val="170953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39</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04707557-9599-4B6D-A579-DBEADB3D7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375" y="1034320"/>
            <a:ext cx="9750080" cy="5495499"/>
          </a:xfrm>
          <a:prstGeom prst="rect">
            <a:avLst/>
          </a:prstGeom>
        </p:spPr>
      </p:pic>
      <p:sp>
        <p:nvSpPr>
          <p:cNvPr id="8" name="Rectangle 7">
            <a:extLst>
              <a:ext uri="{FF2B5EF4-FFF2-40B4-BE49-F238E27FC236}">
                <a16:creationId xmlns:a16="http://schemas.microsoft.com/office/drawing/2014/main" id="{A84F17BB-A98E-496F-8414-B14EF504CC04}"/>
              </a:ext>
            </a:extLst>
          </p:cNvPr>
          <p:cNvSpPr/>
          <p:nvPr/>
        </p:nvSpPr>
        <p:spPr>
          <a:xfrm>
            <a:off x="419408" y="1232453"/>
            <a:ext cx="2482818" cy="1692771"/>
          </a:xfrm>
          <a:prstGeom prst="rect">
            <a:avLst/>
          </a:prstGeom>
        </p:spPr>
        <p:txBody>
          <a:bodyPr wrap="square">
            <a:spAutoFit/>
          </a:bodyPr>
          <a:lstStyle/>
          <a:p>
            <a:r>
              <a:rPr lang="en-US" sz="2400" b="1" dirty="0"/>
              <a:t>Tracking Example</a:t>
            </a:r>
          </a:p>
          <a:p>
            <a:r>
              <a:rPr lang="en-US" sz="2000" dirty="0"/>
              <a:t>W 49, continued</a:t>
            </a:r>
          </a:p>
          <a:p>
            <a:r>
              <a:rPr lang="en-US" sz="2000" dirty="0"/>
              <a:t>1720 MHz</a:t>
            </a:r>
          </a:p>
          <a:p>
            <a:r>
              <a:rPr lang="en-US" sz="2000" dirty="0"/>
              <a:t>By Quest Radio</a:t>
            </a:r>
          </a:p>
          <a:p>
            <a:r>
              <a:rPr lang="en-US" sz="2000" dirty="0"/>
              <a:t>Star Quest?</a:t>
            </a:r>
          </a:p>
        </p:txBody>
      </p:sp>
      <p:sp>
        <p:nvSpPr>
          <p:cNvPr id="4" name="Rectangle 3">
            <a:extLst>
              <a:ext uri="{FF2B5EF4-FFF2-40B4-BE49-F238E27FC236}">
                <a16:creationId xmlns:a16="http://schemas.microsoft.com/office/drawing/2014/main" id="{EB25A4AB-133E-43E1-BA30-368CC96BED1D}"/>
              </a:ext>
            </a:extLst>
          </p:cNvPr>
          <p:cNvSpPr/>
          <p:nvPr/>
        </p:nvSpPr>
        <p:spPr>
          <a:xfrm>
            <a:off x="697704" y="275239"/>
            <a:ext cx="3726341" cy="707886"/>
          </a:xfrm>
          <a:prstGeom prst="rect">
            <a:avLst/>
          </a:prstGeom>
        </p:spPr>
        <p:txBody>
          <a:bodyPr wrap="none">
            <a:spAutoFit/>
          </a:bodyPr>
          <a:lstStyle/>
          <a:p>
            <a:r>
              <a:rPr lang="en-US" sz="4000" dirty="0">
                <a:latin typeface="+mj-lt"/>
              </a:rPr>
              <a:t>Maser Observing</a:t>
            </a:r>
          </a:p>
        </p:txBody>
      </p:sp>
    </p:spTree>
    <p:extLst>
      <p:ext uri="{BB962C8B-B14F-4D97-AF65-F5344CB8AC3E}">
        <p14:creationId xmlns:p14="http://schemas.microsoft.com/office/powerpoint/2010/main" val="27053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dirty="0"/>
              <a:t>20 Meter Dish Demo</a:t>
            </a:r>
          </a:p>
        </p:txBody>
      </p:sp>
      <p:sp>
        <p:nvSpPr>
          <p:cNvPr id="3" name="Subtitle 2"/>
          <p:cNvSpPr>
            <a:spLocks noGrp="1"/>
          </p:cNvSpPr>
          <p:nvPr>
            <p:ph type="subTitle" idx="1"/>
          </p:nvPr>
        </p:nvSpPr>
        <p:spPr>
          <a:xfrm>
            <a:off x="1524000" y="1574800"/>
            <a:ext cx="9144000" cy="4396154"/>
          </a:xfrm>
        </p:spPr>
        <p:txBody>
          <a:bodyPr>
            <a:normAutofit/>
          </a:bodyPr>
          <a:lstStyle/>
          <a:p>
            <a:pPr algn="l"/>
            <a:endParaRPr lang="en-US" dirty="0"/>
          </a:p>
          <a:p>
            <a:pPr algn="l"/>
            <a:r>
              <a:rPr lang="en-US" sz="2800" dirty="0"/>
              <a:t>Green Bank Conference Account - Explore!</a:t>
            </a:r>
          </a:p>
          <a:p>
            <a:pPr algn="l"/>
            <a:r>
              <a:rPr lang="en-US" sz="2800" dirty="0"/>
              <a:t>Skynet Account (free UNC Course) - Your Personal Account!</a:t>
            </a:r>
          </a:p>
          <a:p>
            <a:pPr algn="l"/>
            <a:r>
              <a:rPr lang="en-US" sz="2800" dirty="0"/>
              <a:t>Demo Example – Watch the dish move outside!</a:t>
            </a:r>
          </a:p>
          <a:p>
            <a:pPr algn="l"/>
            <a:r>
              <a:rPr lang="en-US" sz="2800" dirty="0"/>
              <a:t>Tutorial: Maser Observing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4</a:t>
            </a:fld>
            <a:endParaRPr lang="en-US"/>
          </a:p>
        </p:txBody>
      </p:sp>
    </p:spTree>
    <p:extLst>
      <p:ext uri="{BB962C8B-B14F-4D97-AF65-F5344CB8AC3E}">
        <p14:creationId xmlns:p14="http://schemas.microsoft.com/office/powerpoint/2010/main" val="513047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40</a:t>
            </a:fld>
            <a:endParaRPr lang="en-US"/>
          </a:p>
        </p:txBody>
      </p:sp>
      <p:pic>
        <p:nvPicPr>
          <p:cNvPr id="9" name="Picture 8" descr="A close up of a map&#10;&#10;Description automatically generated">
            <a:extLst>
              <a:ext uri="{FF2B5EF4-FFF2-40B4-BE49-F238E27FC236}">
                <a16:creationId xmlns:a16="http://schemas.microsoft.com/office/drawing/2014/main" id="{BF8072E2-F848-4C14-8B61-2065B6E2D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590" y="1299564"/>
            <a:ext cx="9593075" cy="5087361"/>
          </a:xfrm>
          <a:prstGeom prst="rect">
            <a:avLst/>
          </a:prstGeom>
        </p:spPr>
      </p:pic>
      <p:sp>
        <p:nvSpPr>
          <p:cNvPr id="2" name="Rectangle 1">
            <a:extLst>
              <a:ext uri="{FF2B5EF4-FFF2-40B4-BE49-F238E27FC236}">
                <a16:creationId xmlns:a16="http://schemas.microsoft.com/office/drawing/2014/main" id="{27A8C467-F0D9-485E-B68A-952B2B9394CA}"/>
              </a:ext>
            </a:extLst>
          </p:cNvPr>
          <p:cNvSpPr/>
          <p:nvPr/>
        </p:nvSpPr>
        <p:spPr>
          <a:xfrm>
            <a:off x="703385" y="286409"/>
            <a:ext cx="4433714" cy="830997"/>
          </a:xfrm>
          <a:prstGeom prst="rect">
            <a:avLst/>
          </a:prstGeom>
        </p:spPr>
        <p:txBody>
          <a:bodyPr wrap="none">
            <a:spAutoFit/>
          </a:bodyPr>
          <a:lstStyle/>
          <a:p>
            <a:r>
              <a:rPr lang="en-US" sz="4800" dirty="0">
                <a:latin typeface="+mj-lt"/>
              </a:rPr>
              <a:t>Maser Observing</a:t>
            </a:r>
          </a:p>
        </p:txBody>
      </p:sp>
      <p:sp>
        <p:nvSpPr>
          <p:cNvPr id="3" name="Rectangle 2">
            <a:extLst>
              <a:ext uri="{FF2B5EF4-FFF2-40B4-BE49-F238E27FC236}">
                <a16:creationId xmlns:a16="http://schemas.microsoft.com/office/drawing/2014/main" id="{FD37D380-4597-4C46-8A38-EE12F20A291B}"/>
              </a:ext>
            </a:extLst>
          </p:cNvPr>
          <p:cNvSpPr/>
          <p:nvPr/>
        </p:nvSpPr>
        <p:spPr>
          <a:xfrm>
            <a:off x="159409" y="1299564"/>
            <a:ext cx="2438017" cy="1384995"/>
          </a:xfrm>
          <a:prstGeom prst="rect">
            <a:avLst/>
          </a:prstGeom>
        </p:spPr>
        <p:txBody>
          <a:bodyPr wrap="square">
            <a:spAutoFit/>
          </a:bodyPr>
          <a:lstStyle/>
          <a:p>
            <a:r>
              <a:rPr lang="en-US" sz="2400" b="1" dirty="0"/>
              <a:t>Tracking Example</a:t>
            </a:r>
          </a:p>
          <a:p>
            <a:r>
              <a:rPr lang="en-US" sz="2000" dirty="0"/>
              <a:t>W 51  </a:t>
            </a:r>
          </a:p>
          <a:p>
            <a:r>
              <a:rPr lang="en-US" sz="2000" dirty="0"/>
              <a:t>1665, 1667 MHz</a:t>
            </a:r>
          </a:p>
          <a:p>
            <a:r>
              <a:rPr lang="en-US" sz="2000" dirty="0"/>
              <a:t>Frank Ghigo, GBO</a:t>
            </a:r>
          </a:p>
        </p:txBody>
      </p:sp>
    </p:spTree>
    <p:extLst>
      <p:ext uri="{BB962C8B-B14F-4D97-AF65-F5344CB8AC3E}">
        <p14:creationId xmlns:p14="http://schemas.microsoft.com/office/powerpoint/2010/main" val="966111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41</a:t>
            </a:fld>
            <a:endParaRPr lang="en-US"/>
          </a:p>
        </p:txBody>
      </p:sp>
      <p:pic>
        <p:nvPicPr>
          <p:cNvPr id="3" name="Picture 2" descr="A picture containing map&#10;&#10;Description automatically generated">
            <a:extLst>
              <a:ext uri="{FF2B5EF4-FFF2-40B4-BE49-F238E27FC236}">
                <a16:creationId xmlns:a16="http://schemas.microsoft.com/office/drawing/2014/main" id="{9D916C11-62C7-4629-9BFB-945E709DC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852" y="1417983"/>
            <a:ext cx="9944920" cy="4821284"/>
          </a:xfrm>
          <a:prstGeom prst="rect">
            <a:avLst/>
          </a:prstGeom>
        </p:spPr>
      </p:pic>
      <p:sp>
        <p:nvSpPr>
          <p:cNvPr id="2" name="Rectangle 1">
            <a:extLst>
              <a:ext uri="{FF2B5EF4-FFF2-40B4-BE49-F238E27FC236}">
                <a16:creationId xmlns:a16="http://schemas.microsoft.com/office/drawing/2014/main" id="{965182BA-01AA-4D46-BC60-C5E086F26CB5}"/>
              </a:ext>
            </a:extLst>
          </p:cNvPr>
          <p:cNvSpPr/>
          <p:nvPr/>
        </p:nvSpPr>
        <p:spPr>
          <a:xfrm>
            <a:off x="820024" y="434067"/>
            <a:ext cx="3726341" cy="707886"/>
          </a:xfrm>
          <a:prstGeom prst="rect">
            <a:avLst/>
          </a:prstGeom>
        </p:spPr>
        <p:txBody>
          <a:bodyPr wrap="none">
            <a:spAutoFit/>
          </a:bodyPr>
          <a:lstStyle/>
          <a:p>
            <a:r>
              <a:rPr lang="en-US" sz="4000" dirty="0">
                <a:latin typeface="+mj-lt"/>
              </a:rPr>
              <a:t>Maser Observing</a:t>
            </a:r>
          </a:p>
        </p:txBody>
      </p:sp>
      <p:sp>
        <p:nvSpPr>
          <p:cNvPr id="5" name="Rectangle 4">
            <a:extLst>
              <a:ext uri="{FF2B5EF4-FFF2-40B4-BE49-F238E27FC236}">
                <a16:creationId xmlns:a16="http://schemas.microsoft.com/office/drawing/2014/main" id="{4A3E550B-7B0E-4D44-8FDE-956D0F9F8F76}"/>
              </a:ext>
            </a:extLst>
          </p:cNvPr>
          <p:cNvSpPr/>
          <p:nvPr/>
        </p:nvSpPr>
        <p:spPr>
          <a:xfrm>
            <a:off x="368958" y="1141953"/>
            <a:ext cx="2400746" cy="1692771"/>
          </a:xfrm>
          <a:prstGeom prst="rect">
            <a:avLst/>
          </a:prstGeom>
        </p:spPr>
        <p:txBody>
          <a:bodyPr wrap="square">
            <a:spAutoFit/>
          </a:bodyPr>
          <a:lstStyle/>
          <a:p>
            <a:r>
              <a:rPr lang="en-US" sz="2400" b="1" dirty="0"/>
              <a:t>Tracking Example</a:t>
            </a:r>
          </a:p>
          <a:p>
            <a:r>
              <a:rPr lang="en-US" sz="2000" dirty="0"/>
              <a:t>W 75 </a:t>
            </a:r>
          </a:p>
          <a:p>
            <a:r>
              <a:rPr lang="en-US" sz="2000" dirty="0"/>
              <a:t>1665, 1720 MHz</a:t>
            </a:r>
          </a:p>
          <a:p>
            <a:r>
              <a:rPr lang="en-US" sz="2000" dirty="0"/>
              <a:t>By Quest Radio</a:t>
            </a:r>
          </a:p>
          <a:p>
            <a:r>
              <a:rPr lang="en-US" sz="2000" dirty="0"/>
              <a:t>Star Quest?</a:t>
            </a:r>
          </a:p>
        </p:txBody>
      </p:sp>
    </p:spTree>
    <p:extLst>
      <p:ext uri="{BB962C8B-B14F-4D97-AF65-F5344CB8AC3E}">
        <p14:creationId xmlns:p14="http://schemas.microsoft.com/office/powerpoint/2010/main" val="3327277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42</a:t>
            </a:fld>
            <a:endParaRPr lang="en-US"/>
          </a:p>
        </p:txBody>
      </p:sp>
      <p:sp>
        <p:nvSpPr>
          <p:cNvPr id="6" name="Rectangle 5">
            <a:extLst>
              <a:ext uri="{FF2B5EF4-FFF2-40B4-BE49-F238E27FC236}">
                <a16:creationId xmlns:a16="http://schemas.microsoft.com/office/drawing/2014/main" id="{B830C2CF-6980-4A50-A3DB-4B64EEACEBD7}"/>
              </a:ext>
            </a:extLst>
          </p:cNvPr>
          <p:cNvSpPr/>
          <p:nvPr/>
        </p:nvSpPr>
        <p:spPr>
          <a:xfrm>
            <a:off x="398311" y="1934817"/>
            <a:ext cx="5180854" cy="3354765"/>
          </a:xfrm>
          <a:prstGeom prst="rect">
            <a:avLst/>
          </a:prstGeom>
        </p:spPr>
        <p:txBody>
          <a:bodyPr wrap="square">
            <a:spAutoFit/>
          </a:bodyPr>
          <a:lstStyle/>
          <a:p>
            <a:r>
              <a:rPr lang="en-US" sz="2400" b="1" dirty="0"/>
              <a:t>Raster Scan Example (1 beam width)</a:t>
            </a:r>
          </a:p>
          <a:p>
            <a:r>
              <a:rPr lang="en-US" dirty="0"/>
              <a:t>W3 raster map 2020 8 18 by Tzikas (No. 1)</a:t>
            </a:r>
          </a:p>
          <a:p>
            <a:r>
              <a:rPr lang="en-US" dirty="0">
                <a:hlinkClick r:id="rId3"/>
              </a:rPr>
              <a:t>https://www.gb.nrao.edu/20m/idlinks/46403.htm</a:t>
            </a:r>
            <a:endParaRPr lang="en-US" dirty="0"/>
          </a:p>
          <a:p>
            <a:r>
              <a:rPr lang="en-US" dirty="0"/>
              <a:t>(</a:t>
            </a:r>
            <a:r>
              <a:rPr lang="pl-PL" dirty="0"/>
              <a:t>Skynet_59079_W3_-_ST_46403_55974</a:t>
            </a:r>
            <a:r>
              <a:rPr lang="en-US" dirty="0"/>
              <a:t>)</a:t>
            </a:r>
          </a:p>
          <a:p>
            <a:r>
              <a:rPr lang="en-US" dirty="0"/>
              <a:t>157 seconds, 60 degrees elevation</a:t>
            </a:r>
          </a:p>
          <a:p>
            <a:r>
              <a:rPr lang="en-US" dirty="0"/>
              <a:t>Center frequency 1665 MHz, Secondary 1667 MHz</a:t>
            </a:r>
          </a:p>
          <a:p>
            <a:r>
              <a:rPr lang="en-US" dirty="0"/>
              <a:t>16,384 channels, 0.3 sec. integration time</a:t>
            </a:r>
          </a:p>
          <a:p>
            <a:r>
              <a:rPr lang="en-US" dirty="0"/>
              <a:t>RA and </a:t>
            </a:r>
            <a:r>
              <a:rPr lang="en-US" dirty="0" err="1"/>
              <a:t>Decl</a:t>
            </a:r>
            <a:r>
              <a:rPr lang="en-US" dirty="0"/>
              <a:t>: 1 beam width (6 recommended)</a:t>
            </a:r>
          </a:p>
          <a:p>
            <a:r>
              <a:rPr lang="en-US" dirty="0"/>
              <a:t>Next 3 observations (No. 2-4) not successful, including one with 1612.231 MHz center and 1720.530 MHz secondary)</a:t>
            </a:r>
          </a:p>
        </p:txBody>
      </p:sp>
      <p:sp>
        <p:nvSpPr>
          <p:cNvPr id="2" name="Rectangle 1">
            <a:extLst>
              <a:ext uri="{FF2B5EF4-FFF2-40B4-BE49-F238E27FC236}">
                <a16:creationId xmlns:a16="http://schemas.microsoft.com/office/drawing/2014/main" id="{74367486-157D-4D00-B24F-CB1613C4AB99}"/>
              </a:ext>
            </a:extLst>
          </p:cNvPr>
          <p:cNvSpPr/>
          <p:nvPr/>
        </p:nvSpPr>
        <p:spPr>
          <a:xfrm>
            <a:off x="398312" y="404391"/>
            <a:ext cx="4966231" cy="923330"/>
          </a:xfrm>
          <a:prstGeom prst="rect">
            <a:avLst/>
          </a:prstGeom>
        </p:spPr>
        <p:txBody>
          <a:bodyPr wrap="none">
            <a:spAutoFit/>
          </a:bodyPr>
          <a:lstStyle/>
          <a:p>
            <a:r>
              <a:rPr lang="en-US" sz="5400" dirty="0">
                <a:latin typeface="+mj-lt"/>
              </a:rPr>
              <a:t>Maser Observing</a:t>
            </a:r>
          </a:p>
        </p:txBody>
      </p:sp>
      <p:pic>
        <p:nvPicPr>
          <p:cNvPr id="7" name="Picture 6" descr="Chart&#10;&#10;Description automatically generated">
            <a:extLst>
              <a:ext uri="{FF2B5EF4-FFF2-40B4-BE49-F238E27FC236}">
                <a16:creationId xmlns:a16="http://schemas.microsoft.com/office/drawing/2014/main" id="{848C2341-9FE5-4B27-B3B6-687DBC18A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806" y="1179183"/>
            <a:ext cx="6219194" cy="4664395"/>
          </a:xfrm>
          <a:prstGeom prst="rect">
            <a:avLst/>
          </a:prstGeom>
        </p:spPr>
      </p:pic>
    </p:spTree>
    <p:extLst>
      <p:ext uri="{BB962C8B-B14F-4D97-AF65-F5344CB8AC3E}">
        <p14:creationId xmlns:p14="http://schemas.microsoft.com/office/powerpoint/2010/main" val="3439407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43</a:t>
            </a:fld>
            <a:endParaRPr lang="en-US"/>
          </a:p>
        </p:txBody>
      </p:sp>
      <p:sp>
        <p:nvSpPr>
          <p:cNvPr id="6" name="Rectangle 5">
            <a:extLst>
              <a:ext uri="{FF2B5EF4-FFF2-40B4-BE49-F238E27FC236}">
                <a16:creationId xmlns:a16="http://schemas.microsoft.com/office/drawing/2014/main" id="{B830C2CF-6980-4A50-A3DB-4B64EEACEBD7}"/>
              </a:ext>
            </a:extLst>
          </p:cNvPr>
          <p:cNvSpPr/>
          <p:nvPr/>
        </p:nvSpPr>
        <p:spPr>
          <a:xfrm>
            <a:off x="398312" y="1934817"/>
            <a:ext cx="4966230" cy="3354765"/>
          </a:xfrm>
          <a:prstGeom prst="rect">
            <a:avLst/>
          </a:prstGeom>
        </p:spPr>
        <p:txBody>
          <a:bodyPr wrap="square">
            <a:spAutoFit/>
          </a:bodyPr>
          <a:lstStyle/>
          <a:p>
            <a:r>
              <a:rPr lang="en-US" sz="2400" b="1" dirty="0"/>
              <a:t>Raster Scan Example (6 beam widths)</a:t>
            </a:r>
          </a:p>
          <a:p>
            <a:r>
              <a:rPr lang="en-US" dirty="0"/>
              <a:t>W3 raster map 2020 8 21 by Tzikas (No. 5)</a:t>
            </a:r>
          </a:p>
          <a:p>
            <a:r>
              <a:rPr lang="en-US" dirty="0">
                <a:hlinkClick r:id="rId3"/>
              </a:rPr>
              <a:t>https://www.gb.nrao.edu/20m/idlinks/46416.htm</a:t>
            </a:r>
            <a:endParaRPr lang="en-US" dirty="0"/>
          </a:p>
          <a:p>
            <a:r>
              <a:rPr lang="en-US" dirty="0"/>
              <a:t>18 minutes</a:t>
            </a:r>
          </a:p>
          <a:p>
            <a:r>
              <a:rPr lang="en-US" dirty="0"/>
              <a:t>60 degrees elevation</a:t>
            </a:r>
          </a:p>
          <a:p>
            <a:r>
              <a:rPr lang="en-US" dirty="0"/>
              <a:t>Center Frequency 1665.402 MHz</a:t>
            </a:r>
          </a:p>
          <a:p>
            <a:r>
              <a:rPr lang="en-US" dirty="0"/>
              <a:t>Secondary Frequency 1667.359 MHz</a:t>
            </a:r>
          </a:p>
          <a:p>
            <a:r>
              <a:rPr lang="en-US" dirty="0"/>
              <a:t>16,384 channels</a:t>
            </a:r>
          </a:p>
          <a:p>
            <a:r>
              <a:rPr lang="en-US" dirty="0"/>
              <a:t>RA/Decl. 6 beam widths each</a:t>
            </a:r>
          </a:p>
          <a:p>
            <a:r>
              <a:rPr lang="en-US" dirty="0"/>
              <a:t>0.3 second integration time</a:t>
            </a:r>
            <a:r>
              <a:rPr lang="pl-PL" dirty="0"/>
              <a:t>Skynet_59081_w3_no5_ST_46416_55990 </a:t>
            </a:r>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398312" y="404391"/>
            <a:ext cx="4966231" cy="923330"/>
          </a:xfrm>
          <a:prstGeom prst="rect">
            <a:avLst/>
          </a:prstGeom>
        </p:spPr>
        <p:txBody>
          <a:bodyPr wrap="none">
            <a:spAutoFit/>
          </a:bodyPr>
          <a:lstStyle/>
          <a:p>
            <a:r>
              <a:rPr lang="en-US" sz="5400" dirty="0">
                <a:latin typeface="+mj-lt"/>
              </a:rPr>
              <a:t>Maser Observing</a:t>
            </a:r>
          </a:p>
        </p:txBody>
      </p:sp>
      <p:pic>
        <p:nvPicPr>
          <p:cNvPr id="7" name="Picture 6" descr="A picture containing graphical user interface&#10;&#10;Description automatically generated">
            <a:extLst>
              <a:ext uri="{FF2B5EF4-FFF2-40B4-BE49-F238E27FC236}">
                <a16:creationId xmlns:a16="http://schemas.microsoft.com/office/drawing/2014/main" id="{EECFA28D-9130-4335-A91B-4612BC247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175" y="923054"/>
            <a:ext cx="6402514" cy="4801885"/>
          </a:xfrm>
          <a:prstGeom prst="rect">
            <a:avLst/>
          </a:prstGeom>
        </p:spPr>
      </p:pic>
    </p:spTree>
    <p:extLst>
      <p:ext uri="{BB962C8B-B14F-4D97-AF65-F5344CB8AC3E}">
        <p14:creationId xmlns:p14="http://schemas.microsoft.com/office/powerpoint/2010/main" val="1231370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44</a:t>
            </a:fld>
            <a:endParaRPr lang="en-US"/>
          </a:p>
        </p:txBody>
      </p:sp>
      <p:sp>
        <p:nvSpPr>
          <p:cNvPr id="6" name="Rectangle 5">
            <a:extLst>
              <a:ext uri="{FF2B5EF4-FFF2-40B4-BE49-F238E27FC236}">
                <a16:creationId xmlns:a16="http://schemas.microsoft.com/office/drawing/2014/main" id="{B830C2CF-6980-4A50-A3DB-4B64EEACEBD7}"/>
              </a:ext>
            </a:extLst>
          </p:cNvPr>
          <p:cNvSpPr/>
          <p:nvPr/>
        </p:nvSpPr>
        <p:spPr>
          <a:xfrm>
            <a:off x="398311" y="1934816"/>
            <a:ext cx="4438732" cy="3508653"/>
          </a:xfrm>
          <a:prstGeom prst="rect">
            <a:avLst/>
          </a:prstGeom>
        </p:spPr>
        <p:txBody>
          <a:bodyPr wrap="square">
            <a:spAutoFit/>
          </a:bodyPr>
          <a:lstStyle/>
          <a:p>
            <a:r>
              <a:rPr lang="en-US" sz="2400" b="1" dirty="0"/>
              <a:t>Raster Scan Example (weak lines)</a:t>
            </a:r>
          </a:p>
          <a:p>
            <a:r>
              <a:rPr lang="en-US" dirty="0"/>
              <a:t>W3 raster scan by Tzikas (No. 6)</a:t>
            </a:r>
          </a:p>
          <a:p>
            <a:r>
              <a:rPr lang="en-US" dirty="0"/>
              <a:t>1612.231 MHz center frequency</a:t>
            </a:r>
          </a:p>
          <a:p>
            <a:r>
              <a:rPr lang="en-US" dirty="0"/>
              <a:t>1720.53 MHz secondary frequency</a:t>
            </a:r>
          </a:p>
          <a:p>
            <a:r>
              <a:rPr lang="en-US" dirty="0"/>
              <a:t>No raster produced, but 20m provided alternate results</a:t>
            </a:r>
          </a:p>
          <a:p>
            <a:r>
              <a:rPr lang="en-US" dirty="0">
                <a:hlinkClick r:id="rId3"/>
              </a:rPr>
              <a:t>Skynet_59083_W3no6ST_46424_55996 </a:t>
            </a:r>
            <a:endParaRPr lang="en-US" dirty="0"/>
          </a:p>
          <a:p>
            <a:endParaRPr lang="en-US" dirty="0"/>
          </a:p>
          <a:p>
            <a:r>
              <a:rPr lang="en-US" u="sng" dirty="0"/>
              <a:t>Question</a:t>
            </a:r>
            <a:r>
              <a:rPr lang="en-US" dirty="0"/>
              <a:t>: What causes the series of spectral lines to the left?  Is it the Zeeman Effect – the splitting of a spectral line due to a magnetic field?</a:t>
            </a:r>
          </a:p>
        </p:txBody>
      </p:sp>
      <p:sp>
        <p:nvSpPr>
          <p:cNvPr id="2" name="Rectangle 1">
            <a:extLst>
              <a:ext uri="{FF2B5EF4-FFF2-40B4-BE49-F238E27FC236}">
                <a16:creationId xmlns:a16="http://schemas.microsoft.com/office/drawing/2014/main" id="{74367486-157D-4D00-B24F-CB1613C4AB99}"/>
              </a:ext>
            </a:extLst>
          </p:cNvPr>
          <p:cNvSpPr/>
          <p:nvPr/>
        </p:nvSpPr>
        <p:spPr>
          <a:xfrm>
            <a:off x="398312" y="404391"/>
            <a:ext cx="4966231" cy="923330"/>
          </a:xfrm>
          <a:prstGeom prst="rect">
            <a:avLst/>
          </a:prstGeom>
        </p:spPr>
        <p:txBody>
          <a:bodyPr wrap="none">
            <a:spAutoFit/>
          </a:bodyPr>
          <a:lstStyle/>
          <a:p>
            <a:r>
              <a:rPr lang="en-US" sz="5400" dirty="0">
                <a:latin typeface="+mj-lt"/>
              </a:rPr>
              <a:t>Maser Observing</a:t>
            </a:r>
          </a:p>
        </p:txBody>
      </p:sp>
      <p:pic>
        <p:nvPicPr>
          <p:cNvPr id="7" name="Picture 6" descr="Chart, histogram&#10;&#10;Description automatically generated">
            <a:extLst>
              <a:ext uri="{FF2B5EF4-FFF2-40B4-BE49-F238E27FC236}">
                <a16:creationId xmlns:a16="http://schemas.microsoft.com/office/drawing/2014/main" id="{11FF6E88-29CA-45B9-A115-14590997C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790" y="1249577"/>
            <a:ext cx="5953897" cy="4465423"/>
          </a:xfrm>
          <a:prstGeom prst="rect">
            <a:avLst/>
          </a:prstGeom>
        </p:spPr>
      </p:pic>
    </p:spTree>
    <p:extLst>
      <p:ext uri="{BB962C8B-B14F-4D97-AF65-F5344CB8AC3E}">
        <p14:creationId xmlns:p14="http://schemas.microsoft.com/office/powerpoint/2010/main" val="2942614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45</a:t>
            </a:fld>
            <a:endParaRPr lang="en-US"/>
          </a:p>
        </p:txBody>
      </p:sp>
      <p:sp>
        <p:nvSpPr>
          <p:cNvPr id="6" name="Rectangle 5">
            <a:extLst>
              <a:ext uri="{FF2B5EF4-FFF2-40B4-BE49-F238E27FC236}">
                <a16:creationId xmlns:a16="http://schemas.microsoft.com/office/drawing/2014/main" id="{B830C2CF-6980-4A50-A3DB-4B64EEACEBD7}"/>
              </a:ext>
            </a:extLst>
          </p:cNvPr>
          <p:cNvSpPr/>
          <p:nvPr/>
        </p:nvSpPr>
        <p:spPr>
          <a:xfrm>
            <a:off x="1723329" y="4375952"/>
            <a:ext cx="9951836" cy="2077492"/>
          </a:xfrm>
          <a:prstGeom prst="rect">
            <a:avLst/>
          </a:prstGeom>
        </p:spPr>
        <p:txBody>
          <a:bodyPr wrap="square">
            <a:spAutoFit/>
          </a:bodyPr>
          <a:lstStyle/>
          <a:p>
            <a:r>
              <a:rPr lang="en-US" sz="2400" b="1" dirty="0"/>
              <a:t>Raster Scan Example (H Line)</a:t>
            </a:r>
          </a:p>
          <a:p>
            <a:r>
              <a:rPr lang="en-US" sz="1500" dirty="0"/>
              <a:t>W3 raster by Tzikas (No. 7) </a:t>
            </a:r>
            <a:r>
              <a:rPr lang="en-US" sz="1500" dirty="0">
                <a:solidFill>
                  <a:schemeClr val="accent1">
                    <a:lumMod val="75000"/>
                  </a:schemeClr>
                </a:solidFill>
              </a:rPr>
              <a:t>Skynet_59083_W3no7ST_46426_55998 </a:t>
            </a:r>
          </a:p>
          <a:p>
            <a:r>
              <a:rPr lang="en-US" sz="1500" dirty="0"/>
              <a:t>1420.51 MHz center and 1406.25 MHz secondary frequency</a:t>
            </a:r>
          </a:p>
          <a:p>
            <a:r>
              <a:rPr lang="en-US" sz="1500" dirty="0"/>
              <a:t>RA/Decl. 6 beam widths each.  Note chart was that of H line.</a:t>
            </a:r>
          </a:p>
          <a:p>
            <a:r>
              <a:rPr lang="en-US" sz="1500" dirty="0"/>
              <a:t>Observations No. 8 &amp; 9 with some variations (1612.231 MHz center and 1665.402 MHz secondary not successful).</a:t>
            </a:r>
          </a:p>
          <a:p>
            <a:r>
              <a:rPr lang="en-US" sz="1500" dirty="0"/>
              <a:t>Observations No. 10 with 1667.357 center and 1720.53 secondary frequencies, and adjustments to RA and Dec (no map, just charts).  No maps also with No. 11 (1665.402/1667.359) &amp; No. 12  with RA/Decl. adjustments but 1665/1667 MHz frequencies.</a:t>
            </a:r>
          </a:p>
        </p:txBody>
      </p:sp>
      <p:sp>
        <p:nvSpPr>
          <p:cNvPr id="2" name="Rectangle 1">
            <a:extLst>
              <a:ext uri="{FF2B5EF4-FFF2-40B4-BE49-F238E27FC236}">
                <a16:creationId xmlns:a16="http://schemas.microsoft.com/office/drawing/2014/main" id="{74367486-157D-4D00-B24F-CB1613C4AB99}"/>
              </a:ext>
            </a:extLst>
          </p:cNvPr>
          <p:cNvSpPr/>
          <p:nvPr/>
        </p:nvSpPr>
        <p:spPr>
          <a:xfrm>
            <a:off x="510402" y="99646"/>
            <a:ext cx="4966231" cy="923330"/>
          </a:xfrm>
          <a:prstGeom prst="rect">
            <a:avLst/>
          </a:prstGeom>
        </p:spPr>
        <p:txBody>
          <a:bodyPr wrap="none">
            <a:spAutoFit/>
          </a:bodyPr>
          <a:lstStyle/>
          <a:p>
            <a:r>
              <a:rPr lang="en-US" sz="5400" dirty="0">
                <a:latin typeface="+mj-lt"/>
              </a:rPr>
              <a:t>Maser Observing</a:t>
            </a:r>
          </a:p>
        </p:txBody>
      </p:sp>
      <p:pic>
        <p:nvPicPr>
          <p:cNvPr id="7" name="Picture 6" descr="A picture containing graphical user interface&#10;&#10;Description automatically generated">
            <a:extLst>
              <a:ext uri="{FF2B5EF4-FFF2-40B4-BE49-F238E27FC236}">
                <a16:creationId xmlns:a16="http://schemas.microsoft.com/office/drawing/2014/main" id="{01795AA0-8C7B-4FE0-AAFF-A2FAC089B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04" y="1022976"/>
            <a:ext cx="4665329" cy="3498996"/>
          </a:xfrm>
          <a:prstGeom prst="rect">
            <a:avLst/>
          </a:prstGeom>
        </p:spPr>
      </p:pic>
      <p:pic>
        <p:nvPicPr>
          <p:cNvPr id="9" name="Picture 8" descr="Chart, line chart&#10;&#10;Description automatically generated">
            <a:extLst>
              <a:ext uri="{FF2B5EF4-FFF2-40B4-BE49-F238E27FC236}">
                <a16:creationId xmlns:a16="http://schemas.microsoft.com/office/drawing/2014/main" id="{92F2E683-F167-4C0A-AB0A-1E953323B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515" y="1008252"/>
            <a:ext cx="4411873" cy="3308904"/>
          </a:xfrm>
          <a:prstGeom prst="rect">
            <a:avLst/>
          </a:prstGeom>
        </p:spPr>
      </p:pic>
    </p:spTree>
    <p:extLst>
      <p:ext uri="{BB962C8B-B14F-4D97-AF65-F5344CB8AC3E}">
        <p14:creationId xmlns:p14="http://schemas.microsoft.com/office/powerpoint/2010/main" val="47704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46</a:t>
            </a:fld>
            <a:endParaRPr lang="en-US"/>
          </a:p>
        </p:txBody>
      </p:sp>
      <p:sp>
        <p:nvSpPr>
          <p:cNvPr id="6" name="Rectangle 5">
            <a:extLst>
              <a:ext uri="{FF2B5EF4-FFF2-40B4-BE49-F238E27FC236}">
                <a16:creationId xmlns:a16="http://schemas.microsoft.com/office/drawing/2014/main" id="{B830C2CF-6980-4A50-A3DB-4B64EEACEBD7}"/>
              </a:ext>
            </a:extLst>
          </p:cNvPr>
          <p:cNvSpPr/>
          <p:nvPr/>
        </p:nvSpPr>
        <p:spPr>
          <a:xfrm>
            <a:off x="398311" y="1208252"/>
            <a:ext cx="11568401" cy="1446550"/>
          </a:xfrm>
          <a:prstGeom prst="rect">
            <a:avLst/>
          </a:prstGeom>
        </p:spPr>
        <p:txBody>
          <a:bodyPr wrap="square">
            <a:spAutoFit/>
          </a:bodyPr>
          <a:lstStyle/>
          <a:p>
            <a:r>
              <a:rPr lang="en-US" sz="2400" b="1" dirty="0"/>
              <a:t>Raster Scan Example (low resolution)</a:t>
            </a:r>
          </a:p>
          <a:p>
            <a:r>
              <a:rPr lang="en-US" sz="1600" dirty="0"/>
              <a:t>W3 raster by Tzikas (No. 13), Low resolution HI (1355 – 1435 MHz) LOWRES </a:t>
            </a:r>
            <a:r>
              <a:rPr lang="en-US" sz="1600" dirty="0" err="1"/>
              <a:t>ralongmap</a:t>
            </a:r>
            <a:r>
              <a:rPr lang="en-US" sz="1600" dirty="0"/>
              <a:t>; filter 1355_1435; 1303 secs</a:t>
            </a:r>
          </a:p>
          <a:p>
            <a:r>
              <a:rPr lang="en-US" sz="1600" dirty="0"/>
              <a:t>1395 MHz center frequency, 1024 channel, RA/Decl. 6 and 6 beam widths</a:t>
            </a:r>
          </a:p>
          <a:p>
            <a:r>
              <a:rPr lang="en-US" sz="1600" dirty="0"/>
              <a:t>18 minutes, 60 degrees.  Same cost, but both good maps. </a:t>
            </a:r>
          </a:p>
          <a:p>
            <a:r>
              <a:rPr lang="en-US" sz="1600" dirty="0">
                <a:solidFill>
                  <a:schemeClr val="accent1">
                    <a:lumMod val="75000"/>
                  </a:schemeClr>
                </a:solidFill>
              </a:rPr>
              <a:t>Skynet_59086_w3no13ST_46436_56008 </a:t>
            </a:r>
            <a:r>
              <a:rPr lang="en-US" sz="1600" dirty="0"/>
              <a:t>&amp; </a:t>
            </a:r>
            <a:r>
              <a:rPr lang="en-US" sz="1600" dirty="0">
                <a:solidFill>
                  <a:schemeClr val="accent1">
                    <a:lumMod val="75000"/>
                  </a:schemeClr>
                </a:solidFill>
              </a:rPr>
              <a:t>Skynet_57739_W3_25362_25435 </a:t>
            </a:r>
            <a:r>
              <a:rPr lang="en-US" sz="1600" dirty="0"/>
              <a:t>(fghigo_2839, LOWRES </a:t>
            </a:r>
            <a:r>
              <a:rPr lang="en-US" sz="1600" dirty="0" err="1"/>
              <a:t>ralongmap</a:t>
            </a:r>
            <a:r>
              <a:rPr lang="en-US" sz="1600" dirty="0"/>
              <a:t>; filter 1355_1435; 690s)</a:t>
            </a:r>
          </a:p>
        </p:txBody>
      </p:sp>
      <p:sp>
        <p:nvSpPr>
          <p:cNvPr id="2" name="Rectangle 1">
            <a:extLst>
              <a:ext uri="{FF2B5EF4-FFF2-40B4-BE49-F238E27FC236}">
                <a16:creationId xmlns:a16="http://schemas.microsoft.com/office/drawing/2014/main" id="{74367486-157D-4D00-B24F-CB1613C4AB99}"/>
              </a:ext>
            </a:extLst>
          </p:cNvPr>
          <p:cNvSpPr/>
          <p:nvPr/>
        </p:nvSpPr>
        <p:spPr>
          <a:xfrm>
            <a:off x="398312" y="284922"/>
            <a:ext cx="4966231" cy="923330"/>
          </a:xfrm>
          <a:prstGeom prst="rect">
            <a:avLst/>
          </a:prstGeom>
        </p:spPr>
        <p:txBody>
          <a:bodyPr wrap="none">
            <a:spAutoFit/>
          </a:bodyPr>
          <a:lstStyle/>
          <a:p>
            <a:r>
              <a:rPr lang="en-US" sz="5400" dirty="0">
                <a:latin typeface="+mj-lt"/>
              </a:rPr>
              <a:t>Maser Observing</a:t>
            </a:r>
          </a:p>
        </p:txBody>
      </p:sp>
      <p:pic>
        <p:nvPicPr>
          <p:cNvPr id="7" name="Picture 6">
            <a:extLst>
              <a:ext uri="{FF2B5EF4-FFF2-40B4-BE49-F238E27FC236}">
                <a16:creationId xmlns:a16="http://schemas.microsoft.com/office/drawing/2014/main" id="{676A48C1-1968-4B24-BB53-297601610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543" y="2955236"/>
            <a:ext cx="5021653" cy="3766240"/>
          </a:xfrm>
          <a:prstGeom prst="rect">
            <a:avLst/>
          </a:prstGeom>
        </p:spPr>
      </p:pic>
      <p:pic>
        <p:nvPicPr>
          <p:cNvPr id="9" name="Picture 8" descr="Graphical user interface, chart&#10;&#10;Description automatically generated">
            <a:extLst>
              <a:ext uri="{FF2B5EF4-FFF2-40B4-BE49-F238E27FC236}">
                <a16:creationId xmlns:a16="http://schemas.microsoft.com/office/drawing/2014/main" id="{F5E9D667-AE98-47DD-8042-889A74D39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510" y="2955236"/>
            <a:ext cx="5021653" cy="3766240"/>
          </a:xfrm>
          <a:prstGeom prst="rect">
            <a:avLst/>
          </a:prstGeom>
        </p:spPr>
      </p:pic>
    </p:spTree>
    <p:extLst>
      <p:ext uri="{BB962C8B-B14F-4D97-AF65-F5344CB8AC3E}">
        <p14:creationId xmlns:p14="http://schemas.microsoft.com/office/powerpoint/2010/main" val="2684017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47</a:t>
            </a:fld>
            <a:endParaRPr lang="en-US"/>
          </a:p>
        </p:txBody>
      </p:sp>
      <p:sp>
        <p:nvSpPr>
          <p:cNvPr id="6" name="Rectangle 5">
            <a:extLst>
              <a:ext uri="{FF2B5EF4-FFF2-40B4-BE49-F238E27FC236}">
                <a16:creationId xmlns:a16="http://schemas.microsoft.com/office/drawing/2014/main" id="{B830C2CF-6980-4A50-A3DB-4B64EEACEBD7}"/>
              </a:ext>
            </a:extLst>
          </p:cNvPr>
          <p:cNvSpPr/>
          <p:nvPr/>
        </p:nvSpPr>
        <p:spPr>
          <a:xfrm>
            <a:off x="186815" y="1881809"/>
            <a:ext cx="4966231" cy="2123658"/>
          </a:xfrm>
          <a:prstGeom prst="rect">
            <a:avLst/>
          </a:prstGeom>
        </p:spPr>
        <p:txBody>
          <a:bodyPr wrap="square">
            <a:spAutoFit/>
          </a:bodyPr>
          <a:lstStyle/>
          <a:p>
            <a:r>
              <a:rPr lang="en-US" sz="2400" b="1" dirty="0"/>
              <a:t>Raster Scan Example (high resolution)</a:t>
            </a:r>
          </a:p>
          <a:p>
            <a:r>
              <a:rPr lang="en-US" dirty="0"/>
              <a:t>W3-Area</a:t>
            </a:r>
          </a:p>
          <a:p>
            <a:r>
              <a:rPr lang="en-US" dirty="0">
                <a:solidFill>
                  <a:schemeClr val="accent1">
                    <a:lumMod val="75000"/>
                  </a:schemeClr>
                </a:solidFill>
              </a:rPr>
              <a:t>Skynet_58541_W3-area_map_37997_44703 </a:t>
            </a:r>
          </a:p>
          <a:p>
            <a:r>
              <a:rPr lang="en-US" dirty="0">
                <a:solidFill>
                  <a:schemeClr val="accent1">
                    <a:lumMod val="75000"/>
                  </a:schemeClr>
                </a:solidFill>
              </a:rPr>
              <a:t>2019-02-27 22:22:41 (UT) </a:t>
            </a:r>
          </a:p>
          <a:p>
            <a:r>
              <a:rPr lang="en-US" dirty="0"/>
              <a:t>Observer: fghigo_2839 </a:t>
            </a:r>
          </a:p>
          <a:p>
            <a:r>
              <a:rPr lang="en-US" dirty="0"/>
              <a:t>HIRES mode, actual band center for frequency 1, in MHz "1668" </a:t>
            </a:r>
          </a:p>
        </p:txBody>
      </p:sp>
      <p:sp>
        <p:nvSpPr>
          <p:cNvPr id="2" name="Rectangle 1">
            <a:extLst>
              <a:ext uri="{FF2B5EF4-FFF2-40B4-BE49-F238E27FC236}">
                <a16:creationId xmlns:a16="http://schemas.microsoft.com/office/drawing/2014/main" id="{74367486-157D-4D00-B24F-CB1613C4AB99}"/>
              </a:ext>
            </a:extLst>
          </p:cNvPr>
          <p:cNvSpPr/>
          <p:nvPr/>
        </p:nvSpPr>
        <p:spPr>
          <a:xfrm>
            <a:off x="398312" y="404391"/>
            <a:ext cx="4966231" cy="923330"/>
          </a:xfrm>
          <a:prstGeom prst="rect">
            <a:avLst/>
          </a:prstGeom>
        </p:spPr>
        <p:txBody>
          <a:bodyPr wrap="none">
            <a:spAutoFit/>
          </a:bodyPr>
          <a:lstStyle/>
          <a:p>
            <a:r>
              <a:rPr lang="en-US" sz="5400" dirty="0">
                <a:latin typeface="+mj-lt"/>
              </a:rPr>
              <a:t>Maser Observing</a:t>
            </a:r>
          </a:p>
        </p:txBody>
      </p:sp>
      <p:pic>
        <p:nvPicPr>
          <p:cNvPr id="7" name="Picture 6" descr="Chart&#10;&#10;Description automatically generated">
            <a:extLst>
              <a:ext uri="{FF2B5EF4-FFF2-40B4-BE49-F238E27FC236}">
                <a16:creationId xmlns:a16="http://schemas.microsoft.com/office/drawing/2014/main" id="{92F0F80A-030E-4C1C-AB46-64753F7C0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231" y="1060362"/>
            <a:ext cx="6950884" cy="5213162"/>
          </a:xfrm>
          <a:prstGeom prst="rect">
            <a:avLst/>
          </a:prstGeom>
        </p:spPr>
      </p:pic>
    </p:spTree>
    <p:extLst>
      <p:ext uri="{BB962C8B-B14F-4D97-AF65-F5344CB8AC3E}">
        <p14:creationId xmlns:p14="http://schemas.microsoft.com/office/powerpoint/2010/main" val="382842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Contact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48</a:t>
            </a:fld>
            <a:endParaRPr lang="en-US"/>
          </a:p>
        </p:txBody>
      </p:sp>
      <p:sp>
        <p:nvSpPr>
          <p:cNvPr id="4" name="TextBox 3"/>
          <p:cNvSpPr txBox="1"/>
          <p:nvPr/>
        </p:nvSpPr>
        <p:spPr>
          <a:xfrm>
            <a:off x="1995879" y="2083624"/>
            <a:ext cx="8469613" cy="3046988"/>
          </a:xfrm>
          <a:prstGeom prst="rect">
            <a:avLst/>
          </a:prstGeom>
          <a:noFill/>
        </p:spPr>
        <p:txBody>
          <a:bodyPr wrap="square" rtlCol="0">
            <a:spAutoFit/>
          </a:bodyPr>
          <a:lstStyle/>
          <a:p>
            <a:r>
              <a:rPr lang="en-US" sz="3200" dirty="0"/>
              <a:t>Questions, Comments, Volunteering?</a:t>
            </a:r>
          </a:p>
          <a:p>
            <a:endParaRPr lang="en-US" sz="3200" dirty="0"/>
          </a:p>
          <a:p>
            <a:r>
              <a:rPr lang="en-US" sz="3200" dirty="0"/>
              <a:t>Email SARA Section Analytical Section Coordinator</a:t>
            </a:r>
          </a:p>
          <a:p>
            <a:r>
              <a:rPr lang="en-US" sz="3200" dirty="0">
                <a:hlinkClick r:id="rId3"/>
              </a:rPr>
              <a:t>Tzikas@alum.rpi.edu</a:t>
            </a:r>
            <a:endParaRPr lang="en-US" sz="3200" dirty="0"/>
          </a:p>
          <a:p>
            <a:r>
              <a:rPr lang="en-US" sz="3200" dirty="0">
                <a:hlinkClick r:id="rId4"/>
              </a:rPr>
              <a:t>stephentzikas@gmail.com</a:t>
            </a:r>
            <a:endParaRPr lang="en-US" sz="3200" dirty="0"/>
          </a:p>
          <a:p>
            <a:endParaRPr lang="en-US" sz="3200" dirty="0"/>
          </a:p>
        </p:txBody>
      </p:sp>
    </p:spTree>
    <p:extLst>
      <p:ext uri="{BB962C8B-B14F-4D97-AF65-F5344CB8AC3E}">
        <p14:creationId xmlns:p14="http://schemas.microsoft.com/office/powerpoint/2010/main" val="213197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r>
              <a:rPr lang="en-US" b="1" dirty="0"/>
              <a:t>Add a Radio Observation</a:t>
            </a:r>
          </a:p>
          <a:p>
            <a:pPr algn="l"/>
            <a:r>
              <a:rPr lang="en-US" dirty="0"/>
              <a:t>-Select an Object </a:t>
            </a:r>
          </a:p>
          <a:p>
            <a:pPr algn="l"/>
            <a:r>
              <a:rPr lang="en-US" dirty="0"/>
              <a:t> (Database or RA/Dec)</a:t>
            </a:r>
          </a:p>
          <a:p>
            <a:pPr algn="l"/>
            <a:r>
              <a:rPr lang="en-US" dirty="0"/>
              <a:t>-Minimum Elevation</a:t>
            </a:r>
          </a:p>
          <a:p>
            <a:pPr algn="l"/>
            <a:r>
              <a:rPr lang="en-US" dirty="0"/>
              <a:t> (Used for mapping)</a:t>
            </a:r>
          </a:p>
          <a:p>
            <a:pPr algn="l"/>
            <a:r>
              <a:rPr lang="en-US" dirty="0"/>
              <a:t>-Solar Separation</a:t>
            </a:r>
          </a:p>
          <a:p>
            <a:pPr algn="l"/>
            <a:r>
              <a:rPr lang="en-US" dirty="0"/>
              <a:t> (to prevent solar side lobe </a:t>
            </a:r>
          </a:p>
          <a:p>
            <a:pPr algn="l"/>
            <a:r>
              <a:rPr lang="en-US" dirty="0"/>
              <a:t>  interference)</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286" y="1219200"/>
            <a:ext cx="5200453" cy="4759368"/>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5</a:t>
            </a:fld>
            <a:endParaRPr lang="en-US"/>
          </a:p>
        </p:txBody>
      </p:sp>
    </p:spTree>
    <p:extLst>
      <p:ext uri="{BB962C8B-B14F-4D97-AF65-F5344CB8AC3E}">
        <p14:creationId xmlns:p14="http://schemas.microsoft.com/office/powerpoint/2010/main" val="298084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274885" y="1219200"/>
            <a:ext cx="5656710" cy="4396154"/>
          </a:xfrm>
        </p:spPr>
        <p:txBody>
          <a:bodyPr>
            <a:normAutofit lnSpcReduction="10000"/>
          </a:bodyPr>
          <a:lstStyle/>
          <a:p>
            <a:pPr algn="l"/>
            <a:r>
              <a:rPr lang="en-US" b="1" dirty="0"/>
              <a:t>Configure Receiver  </a:t>
            </a:r>
          </a:p>
          <a:p>
            <a:pPr marL="342900" indent="-342900" algn="l">
              <a:buFont typeface="Arial" panose="020B0604020202020204" pitchFamily="34" charset="0"/>
              <a:buChar char="•"/>
            </a:pPr>
            <a:r>
              <a:rPr lang="en-US" dirty="0"/>
              <a:t>Low Resolution: continuum mapping/pulsars</a:t>
            </a:r>
          </a:p>
          <a:p>
            <a:pPr marL="342900" indent="-342900" algn="l">
              <a:buFont typeface="Arial" panose="020B0604020202020204" pitchFamily="34" charset="0"/>
              <a:buChar char="•"/>
            </a:pPr>
            <a:r>
              <a:rPr lang="en-US" dirty="0"/>
              <a:t>High Resolution: Spectral Lines</a:t>
            </a:r>
          </a:p>
          <a:p>
            <a:pPr marL="342900" indent="-342900" algn="l">
              <a:buFont typeface="Arial" panose="020B0604020202020204" pitchFamily="34" charset="0"/>
              <a:buChar char="•"/>
            </a:pPr>
            <a:r>
              <a:rPr lang="en-US" dirty="0"/>
              <a:t>No Filter Full Band (with interference)</a:t>
            </a:r>
          </a:p>
          <a:p>
            <a:pPr marL="342900" indent="-342900" algn="l">
              <a:buFont typeface="Arial" panose="020B0604020202020204" pitchFamily="34" charset="0"/>
              <a:buChar char="•"/>
            </a:pPr>
            <a:r>
              <a:rPr lang="en-US" dirty="0"/>
              <a:t>H1 Filter (continuum maps, 1355-1455 MHz)</a:t>
            </a:r>
          </a:p>
          <a:p>
            <a:pPr marL="342900" indent="-342900" algn="l">
              <a:buFont typeface="Arial" panose="020B0604020202020204" pitchFamily="34" charset="0"/>
              <a:buChar char="•"/>
            </a:pPr>
            <a:r>
              <a:rPr lang="en-US" dirty="0"/>
              <a:t>OH Filter (Iridium sat. interference, 1.6-1.73 GHz)</a:t>
            </a:r>
          </a:p>
          <a:p>
            <a:pPr algn="l"/>
            <a:r>
              <a:rPr lang="en-US" sz="1900" b="1" dirty="0"/>
              <a:t>Data Collected in Bins: </a:t>
            </a:r>
            <a:r>
              <a:rPr lang="en-US" sz="1900" dirty="0"/>
              <a:t>Time bins (data collected in a small chunk of time) or frequency bins (data collected in a small chunk of observing frequency).</a:t>
            </a:r>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363" y="1219200"/>
            <a:ext cx="4882336" cy="4674577"/>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6</a:t>
            </a:fld>
            <a:endParaRPr lang="en-US"/>
          </a:p>
        </p:txBody>
      </p:sp>
    </p:spTree>
    <p:extLst>
      <p:ext uri="{BB962C8B-B14F-4D97-AF65-F5344CB8AC3E}">
        <p14:creationId xmlns:p14="http://schemas.microsoft.com/office/powerpoint/2010/main" val="190936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7639" y="1126436"/>
            <a:ext cx="10091752" cy="4924425"/>
          </a:xfrm>
          <a:prstGeom prst="rect">
            <a:avLst/>
          </a:prstGeom>
          <a:noFill/>
        </p:spPr>
        <p:txBody>
          <a:bodyPr wrap="square" rtlCol="0">
            <a:spAutoFit/>
          </a:bodyPr>
          <a:lstStyle/>
          <a:p>
            <a:r>
              <a:rPr lang="en-US" sz="2400" b="1" dirty="0"/>
              <a:t>Introduction</a:t>
            </a:r>
          </a:p>
          <a:p>
            <a:r>
              <a:rPr lang="en-US" sz="1600" dirty="0"/>
              <a:t>(</a:t>
            </a:r>
            <a:r>
              <a:rPr lang="en-US" sz="1600" u="sng" dirty="0"/>
              <a:t>Main Source</a:t>
            </a:r>
            <a:r>
              <a:rPr lang="en-US" sz="1600" dirty="0"/>
              <a:t>: Celestial Masers, Alan H. Cook, Cambridge University Press, Cambridge Monographs on Physics, 1977)</a:t>
            </a:r>
          </a:p>
          <a:p>
            <a:endParaRPr lang="en-US" sz="1200" dirty="0"/>
          </a:p>
          <a:p>
            <a:r>
              <a:rPr lang="en-US" sz="2200" dirty="0"/>
              <a:t>Observing at Radio Frequencies: </a:t>
            </a:r>
          </a:p>
          <a:p>
            <a:pPr marL="285750" indent="-285750">
              <a:buFont typeface="Arial" panose="020B0604020202020204" pitchFamily="34" charset="0"/>
              <a:buChar char="•"/>
            </a:pPr>
            <a:r>
              <a:rPr lang="en-US" sz="2200" dirty="0"/>
              <a:t>Random motion of electrons (thermal radiation)</a:t>
            </a:r>
          </a:p>
          <a:p>
            <a:pPr marL="285750" indent="-285750">
              <a:buFont typeface="Arial" panose="020B0604020202020204" pitchFamily="34" charset="0"/>
              <a:buChar char="•"/>
            </a:pPr>
            <a:r>
              <a:rPr lang="en-US" sz="2200" dirty="0"/>
              <a:t>Motions of electrons in magnetic fields (synchrotron radiation)</a:t>
            </a:r>
          </a:p>
          <a:p>
            <a:pPr marL="285750" indent="-285750">
              <a:buFont typeface="Arial" panose="020B0604020202020204" pitchFamily="34" charset="0"/>
              <a:buChar char="•"/>
            </a:pPr>
            <a:r>
              <a:rPr lang="en-US" sz="2200" dirty="0"/>
              <a:t>Atomics transition: Hydrogen at 1421 MHz</a:t>
            </a:r>
          </a:p>
          <a:p>
            <a:pPr marL="285750" indent="-285750">
              <a:buFont typeface="Arial" panose="020B0604020202020204" pitchFamily="34" charset="0"/>
              <a:buChar char="•"/>
            </a:pPr>
            <a:r>
              <a:rPr lang="en-US" sz="2200" dirty="0"/>
              <a:t>Molecular transitions</a:t>
            </a:r>
          </a:p>
          <a:p>
            <a:endParaRPr lang="en-US" sz="2200" dirty="0"/>
          </a:p>
          <a:p>
            <a:r>
              <a:rPr lang="en-US" sz="2200" dirty="0"/>
              <a:t>Hydroxyl (OH) Molecular Transitions Levels</a:t>
            </a:r>
          </a:p>
          <a:p>
            <a:pPr marL="285750" indent="-285750">
              <a:buFont typeface="Arial" panose="020B0604020202020204" pitchFamily="34" charset="0"/>
              <a:buChar char="•"/>
            </a:pPr>
            <a:r>
              <a:rPr lang="en-US" sz="2200" dirty="0"/>
              <a:t>1720 MHz (weak/satellite) lines</a:t>
            </a:r>
          </a:p>
          <a:p>
            <a:pPr marL="285750" indent="-285750">
              <a:buFont typeface="Arial" panose="020B0604020202020204" pitchFamily="34" charset="0"/>
              <a:buChar char="•"/>
            </a:pPr>
            <a:r>
              <a:rPr lang="en-US" sz="2200" dirty="0"/>
              <a:t>1667 MHz (strong/main) lines</a:t>
            </a:r>
          </a:p>
          <a:p>
            <a:pPr marL="285750" indent="-285750">
              <a:buFont typeface="Arial" panose="020B0604020202020204" pitchFamily="34" charset="0"/>
              <a:buChar char="•"/>
            </a:pPr>
            <a:r>
              <a:rPr lang="en-US" sz="2200" dirty="0"/>
              <a:t>1665 MHz (strong/main) lines</a:t>
            </a:r>
          </a:p>
          <a:p>
            <a:pPr marL="285750" indent="-285750">
              <a:buFont typeface="Arial" panose="020B0604020202020204" pitchFamily="34" charset="0"/>
              <a:buChar char="•"/>
            </a:pPr>
            <a:r>
              <a:rPr lang="en-US" sz="2200" dirty="0"/>
              <a:t>1612 MHz (weak/satellite) lines</a:t>
            </a:r>
          </a:p>
          <a:p>
            <a:endParaRPr lang="en-US" sz="2000" dirty="0"/>
          </a:p>
        </p:txBody>
      </p:sp>
      <p:sp>
        <p:nvSpPr>
          <p:cNvPr id="2" name="Rectangle 1"/>
          <p:cNvSpPr/>
          <p:nvPr/>
        </p:nvSpPr>
        <p:spPr>
          <a:xfrm>
            <a:off x="3732971" y="222364"/>
            <a:ext cx="4940300" cy="923330"/>
          </a:xfrm>
          <a:prstGeom prst="rect">
            <a:avLst/>
          </a:prstGeom>
        </p:spPr>
        <p:txBody>
          <a:bodyPr wrap="square">
            <a:spAutoFit/>
          </a:bodyPr>
          <a:lstStyle/>
          <a:p>
            <a:r>
              <a:rPr lang="en-US" sz="5400" dirty="0">
                <a:latin typeface="+mj-lt"/>
              </a:rPr>
              <a:t>Maser Observing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7</a:t>
            </a:fld>
            <a:endParaRPr lang="en-US"/>
          </a:p>
        </p:txBody>
      </p:sp>
    </p:spTree>
    <p:extLst>
      <p:ext uri="{BB962C8B-B14F-4D97-AF65-F5344CB8AC3E}">
        <p14:creationId xmlns:p14="http://schemas.microsoft.com/office/powerpoint/2010/main" val="360492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087" y="1450056"/>
            <a:ext cx="3364811" cy="461665"/>
          </a:xfrm>
          <a:prstGeom prst="rect">
            <a:avLst/>
          </a:prstGeom>
          <a:noFill/>
        </p:spPr>
        <p:txBody>
          <a:bodyPr wrap="square" rtlCol="0">
            <a:spAutoFit/>
          </a:bodyPr>
          <a:lstStyle/>
          <a:p>
            <a:r>
              <a:rPr lang="en-US" sz="2400" b="1" dirty="0"/>
              <a:t>List of Hydroxyl Masers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657600" y="672395"/>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832" y="2234231"/>
            <a:ext cx="7228362" cy="3378355"/>
          </a:xfrm>
          <a:prstGeom prst="rect">
            <a:avLst/>
          </a:prstGeom>
        </p:spPr>
      </p:pic>
      <p:sp>
        <p:nvSpPr>
          <p:cNvPr id="9" name="Rectangle 8">
            <a:extLst>
              <a:ext uri="{FF2B5EF4-FFF2-40B4-BE49-F238E27FC236}">
                <a16:creationId xmlns:a16="http://schemas.microsoft.com/office/drawing/2014/main" id="{2310D47D-A722-495F-BF9C-C422861ECB6A}"/>
              </a:ext>
            </a:extLst>
          </p:cNvPr>
          <p:cNvSpPr/>
          <p:nvPr/>
        </p:nvSpPr>
        <p:spPr>
          <a:xfrm>
            <a:off x="530087" y="1911721"/>
            <a:ext cx="3578087" cy="3754874"/>
          </a:xfrm>
          <a:prstGeom prst="rect">
            <a:avLst/>
          </a:prstGeom>
        </p:spPr>
        <p:txBody>
          <a:bodyPr wrap="square">
            <a:spAutoFit/>
          </a:bodyPr>
          <a:lstStyle/>
          <a:p>
            <a:r>
              <a:rPr lang="en-US" sz="1700" dirty="0"/>
              <a:t>W3 is a molecular cloud 6,200 light years away in Cassiopeia and is part of </a:t>
            </a:r>
            <a:r>
              <a:rPr lang="en-US" sz="1700" dirty="0" err="1"/>
              <a:t>Westerhout</a:t>
            </a:r>
            <a:r>
              <a:rPr lang="en-US" sz="1700" dirty="0"/>
              <a:t> radio source catalog. W3 is associated with Heart and Soul nebula, where it is the brightest part of the heart nebula (IC1795).</a:t>
            </a:r>
          </a:p>
          <a:p>
            <a:r>
              <a:rPr lang="en-US" sz="1700" dirty="0"/>
              <a:t>Note: W3(OH) is situated 13 arcmin south-east of W3 Main.  At 6 arcsec to the east of W3(OH) is a strong H</a:t>
            </a:r>
            <a:r>
              <a:rPr lang="en-US" sz="1700" baseline="-25000" dirty="0"/>
              <a:t>2</a:t>
            </a:r>
            <a:r>
              <a:rPr lang="en-US" sz="1700" dirty="0"/>
              <a:t>O maser source with very faint OH maser emission – often referred to as W3(H</a:t>
            </a:r>
            <a:r>
              <a:rPr lang="en-US" sz="1700" baseline="-25000" dirty="0"/>
              <a:t>2</a:t>
            </a:r>
            <a:r>
              <a:rPr lang="en-US" sz="1700" dirty="0"/>
              <a:t>O). [The angle covered by the diameter of the full moon is about 31 arcmin or 1/2°]</a:t>
            </a:r>
          </a:p>
        </p:txBody>
      </p:sp>
    </p:spTree>
    <p:extLst>
      <p:ext uri="{BB962C8B-B14F-4D97-AF65-F5344CB8AC3E}">
        <p14:creationId xmlns:p14="http://schemas.microsoft.com/office/powerpoint/2010/main" val="324405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4" y="1418748"/>
            <a:ext cx="4824593" cy="3947234"/>
          </a:xfrm>
          <a:prstGeom prst="rect">
            <a:avLst/>
          </a:prstGeom>
        </p:spPr>
        <p:txBody>
          <a:bodyPr wrap="square">
            <a:spAutoFit/>
          </a:bodyPr>
          <a:lstStyle/>
          <a:p>
            <a:r>
              <a:rPr lang="en-US" sz="2400" b="1" dirty="0"/>
              <a:t>Map of W3</a:t>
            </a:r>
          </a:p>
          <a:p>
            <a:endParaRPr lang="en-US" sz="1050" dirty="0"/>
          </a:p>
          <a:p>
            <a:r>
              <a:rPr lang="en-US" sz="2400" dirty="0"/>
              <a:t>Water and hydroxyl masers are not the only objects associated with the thermal continuum sources identified in H-II regions.  This map of the W3 region shows at least two continuum sources and water and OH masers, as well as infrared sources.  Other molecules have been detected in the region.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Rectangle 2"/>
          <p:cNvSpPr/>
          <p:nvPr/>
        </p:nvSpPr>
        <p:spPr>
          <a:xfrm>
            <a:off x="622340" y="505077"/>
            <a:ext cx="4905638" cy="923330"/>
          </a:xfrm>
          <a:prstGeom prst="rect">
            <a:avLst/>
          </a:prstGeom>
        </p:spPr>
        <p:txBody>
          <a:bodyPr wrap="none">
            <a:spAutoFit/>
          </a:bodyPr>
          <a:lstStyle/>
          <a:p>
            <a:r>
              <a:rPr lang="en-US" sz="5400" dirty="0">
                <a:latin typeface="+mj-lt"/>
              </a:rPr>
              <a:t>Maser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352" y="1620358"/>
            <a:ext cx="5492496" cy="4379399"/>
          </a:xfrm>
          <a:prstGeom prst="rect">
            <a:avLst/>
          </a:prstGeom>
        </p:spPr>
      </p:pic>
    </p:spTree>
    <p:extLst>
      <p:ext uri="{BB962C8B-B14F-4D97-AF65-F5344CB8AC3E}">
        <p14:creationId xmlns:p14="http://schemas.microsoft.com/office/powerpoint/2010/main" val="2410142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3402</Words>
  <Application>Microsoft Office PowerPoint</Application>
  <PresentationFormat>Widescreen</PresentationFormat>
  <Paragraphs>363</Paragraphs>
  <Slides>48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SARA East Conference 2021 Analytical Section Meeting: Demo, Masers, &amp; W3 Radio Mapping</vt:lpstr>
      <vt:lpstr>Agenda</vt:lpstr>
      <vt:lpstr>20m Project Updates</vt:lpstr>
      <vt:lpstr>20 Meter Dish Demo</vt:lpstr>
      <vt:lpstr>20 Meter Dish Demo</vt:lpstr>
      <vt:lpstr>20 Meter Dish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U.S. Customs and Border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TZIKAS, STEPHEN A</dc:creator>
  <cp:lastModifiedBy>Stephen Tzikas</cp:lastModifiedBy>
  <cp:revision>342</cp:revision>
  <cp:lastPrinted>2021-04-03T20:59:31Z</cp:lastPrinted>
  <dcterms:created xsi:type="dcterms:W3CDTF">2019-12-12T12:09:15Z</dcterms:created>
  <dcterms:modified xsi:type="dcterms:W3CDTF">2021-04-11T14:16:38Z</dcterms:modified>
</cp:coreProperties>
</file>