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1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0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2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4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2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1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C9F13-D602-4F98-8BF5-9AADDA013E0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6DD4E-9D02-4BBA-AF77-5C2AE6E34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1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0057" y="20367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NRAO Forty Foot Telescope </a:t>
            </a:r>
            <a:br>
              <a:rPr lang="en-US" dirty="0"/>
            </a:br>
            <a:r>
              <a:rPr lang="en-US" dirty="0"/>
              <a:t>Calibration</a:t>
            </a:r>
            <a:br>
              <a:rPr lang="en-US" dirty="0"/>
            </a:br>
            <a:r>
              <a:rPr lang="en-US" dirty="0"/>
              <a:t>using 3C392</a:t>
            </a:r>
            <a:br>
              <a:rPr lang="en-US" dirty="0"/>
            </a:br>
            <a:r>
              <a:rPr lang="en-US" sz="3100" dirty="0"/>
              <a:t>Measurement: </a:t>
            </a:r>
            <a:r>
              <a:rPr lang="en-US" sz="2700" dirty="0"/>
              <a:t>10/30/2014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5538" y="3882887"/>
            <a:ext cx="2116428" cy="1417704"/>
          </a:xfrm>
        </p:spPr>
        <p:txBody>
          <a:bodyPr>
            <a:noAutofit/>
          </a:bodyPr>
          <a:lstStyle/>
          <a:p>
            <a:r>
              <a:rPr lang="en-US" sz="1600" dirty="0"/>
              <a:t>Author: Skip Crilly</a:t>
            </a:r>
          </a:p>
          <a:p>
            <a:r>
              <a:rPr lang="en-US" sz="1600" u="sng" dirty="0"/>
              <a:t>skip.crilly@gmail.com</a:t>
            </a:r>
            <a:endParaRPr lang="en-US" sz="1600" dirty="0"/>
          </a:p>
          <a:p>
            <a:r>
              <a:rPr lang="en-US" sz="1600" dirty="0"/>
              <a:t>GBO volunteer</a:t>
            </a:r>
          </a:p>
          <a:p>
            <a:r>
              <a:rPr lang="en-US" sz="1600" dirty="0"/>
              <a:t>First rev 11/6/2014</a:t>
            </a:r>
          </a:p>
          <a:p>
            <a:r>
              <a:rPr lang="en-US" sz="1600" dirty="0"/>
              <a:t>Rev 10/29/2018 to fix polarization issue and estimate </a:t>
            </a:r>
            <a:r>
              <a:rPr lang="en-US" sz="1600" dirty="0" err="1"/>
              <a:t>Tsys</a:t>
            </a:r>
            <a:r>
              <a:rPr lang="en-US" sz="1600" dirty="0"/>
              <a:t> given aperture eff. and measurement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453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383" y="100816"/>
            <a:ext cx="10515600" cy="1325563"/>
          </a:xfrm>
        </p:spPr>
        <p:txBody>
          <a:bodyPr/>
          <a:lstStyle/>
          <a:p>
            <a:r>
              <a:rPr lang="en-US" dirty="0"/>
              <a:t>Prediction of </a:t>
            </a:r>
            <a:r>
              <a:rPr lang="el-GR" dirty="0"/>
              <a:t>Δ</a:t>
            </a:r>
            <a:r>
              <a:rPr lang="en-US" dirty="0" err="1"/>
              <a:t>Tsys</a:t>
            </a:r>
            <a:r>
              <a:rPr lang="en-US" dirty="0"/>
              <a:t> based 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426379"/>
            <a:ext cx="10722735" cy="489714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Assumptions </a:t>
            </a:r>
          </a:p>
          <a:p>
            <a:pPr lvl="1"/>
            <a:r>
              <a:rPr lang="en-US" dirty="0"/>
              <a:t>3C392 flux = 171 </a:t>
            </a:r>
            <a:r>
              <a:rPr lang="en-US" dirty="0" err="1"/>
              <a:t>Jy</a:t>
            </a:r>
            <a:r>
              <a:rPr lang="en-US" dirty="0"/>
              <a:t> at 1420 MHz in two polarizations; </a:t>
            </a:r>
            <a:r>
              <a:rPr lang="en-US" dirty="0" err="1"/>
              <a:t>unpolarized</a:t>
            </a:r>
            <a:r>
              <a:rPr lang="en-US" dirty="0"/>
              <a:t> source assumption</a:t>
            </a:r>
          </a:p>
          <a:p>
            <a:pPr lvl="2"/>
            <a:r>
              <a:rPr lang="en-US" dirty="0"/>
              <a:t>Ref: Table in Forty Foot observer’s guide</a:t>
            </a:r>
          </a:p>
          <a:p>
            <a:pPr lvl="2"/>
            <a:r>
              <a:rPr lang="en-US" dirty="0"/>
              <a:t>RA 18h 53m 37s; Decl. +1deg 18m (1950.0) – Ref: P.R.R. Leslie - Observatory 80,23, 1960</a:t>
            </a:r>
          </a:p>
          <a:p>
            <a:pPr lvl="1"/>
            <a:r>
              <a:rPr lang="en-US" dirty="0"/>
              <a:t>Antenna aperture physical area calculated = 117 m^2</a:t>
            </a:r>
          </a:p>
          <a:p>
            <a:pPr lvl="1"/>
            <a:r>
              <a:rPr lang="en-US" dirty="0"/>
              <a:t>Aperture Efficiency is assumed to be 60% -&gt; Effective Aperture = 70 m^2</a:t>
            </a:r>
          </a:p>
          <a:p>
            <a:pPr lvl="1"/>
            <a:r>
              <a:rPr lang="en-US" dirty="0" err="1"/>
              <a:t>Tsys</a:t>
            </a:r>
            <a:r>
              <a:rPr lang="en-US" dirty="0"/>
              <a:t> is assumed to be 40 K</a:t>
            </a:r>
          </a:p>
          <a:p>
            <a:pPr lvl="1"/>
            <a:r>
              <a:rPr lang="en-US" dirty="0"/>
              <a:t>SNR 3C392 size is smaller (35mx27m) than antenna </a:t>
            </a:r>
            <a:r>
              <a:rPr lang="en-US" dirty="0" err="1"/>
              <a:t>beamwidth</a:t>
            </a:r>
            <a:r>
              <a:rPr lang="en-US" dirty="0"/>
              <a:t> FWHM (~1 </a:t>
            </a:r>
            <a:r>
              <a:rPr lang="en-US" dirty="0" err="1"/>
              <a:t>deg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Reference: Green’s Catalog - Cavendish Laboratory   </a:t>
            </a:r>
          </a:p>
          <a:p>
            <a:r>
              <a:rPr lang="en-US" sz="2200" dirty="0"/>
              <a:t>Object Received Power: 171 </a:t>
            </a:r>
            <a:r>
              <a:rPr lang="en-US" sz="2200" dirty="0" err="1"/>
              <a:t>Jy</a:t>
            </a:r>
            <a:r>
              <a:rPr lang="en-US" sz="2200" dirty="0"/>
              <a:t> x 10^-26 (W/Hz m^2)/</a:t>
            </a:r>
            <a:r>
              <a:rPr lang="en-US" sz="2200" dirty="0" err="1"/>
              <a:t>Jy</a:t>
            </a:r>
            <a:r>
              <a:rPr lang="en-US" sz="2200" dirty="0"/>
              <a:t> * 70 m^2  = 1.20 x 10^-22 W/Hz</a:t>
            </a:r>
          </a:p>
          <a:p>
            <a:pPr lvl="1"/>
            <a:r>
              <a:rPr lang="en-US" sz="1900" dirty="0">
                <a:sym typeface="Wingdings" panose="05000000000000000000" pitchFamily="2" charset="2"/>
              </a:rPr>
              <a:t> </a:t>
            </a:r>
            <a:r>
              <a:rPr lang="en-US" sz="1900" b="1" dirty="0">
                <a:sym typeface="Wingdings" panose="05000000000000000000" pitchFamily="2" charset="2"/>
              </a:rPr>
              <a:t>-189.2 </a:t>
            </a:r>
            <a:r>
              <a:rPr lang="en-US" sz="1900" b="1" dirty="0" err="1">
                <a:sym typeface="Wingdings" panose="05000000000000000000" pitchFamily="2" charset="2"/>
              </a:rPr>
              <a:t>dBm</a:t>
            </a:r>
            <a:r>
              <a:rPr lang="en-US" sz="1900" b="1" dirty="0">
                <a:sym typeface="Wingdings" panose="05000000000000000000" pitchFamily="2" charset="2"/>
              </a:rPr>
              <a:t>/Hz in two polarizations ;  -192.2 </a:t>
            </a:r>
            <a:r>
              <a:rPr lang="en-US" sz="1900" b="1" dirty="0" err="1">
                <a:sym typeface="Wingdings" panose="05000000000000000000" pitchFamily="2" charset="2"/>
              </a:rPr>
              <a:t>dBm</a:t>
            </a:r>
            <a:r>
              <a:rPr lang="en-US" sz="1900" b="1" dirty="0">
                <a:sym typeface="Wingdings" panose="05000000000000000000" pitchFamily="2" charset="2"/>
              </a:rPr>
              <a:t>/Hz in each of two polarizations </a:t>
            </a:r>
          </a:p>
          <a:p>
            <a:r>
              <a:rPr lang="en-US" sz="2200" dirty="0">
                <a:sym typeface="Wingdings" panose="05000000000000000000" pitchFamily="2" charset="2"/>
              </a:rPr>
              <a:t>Expected Receiver Noise Power @ </a:t>
            </a:r>
            <a:r>
              <a:rPr lang="en-US" sz="2200" dirty="0" err="1">
                <a:sym typeface="Wingdings" panose="05000000000000000000" pitchFamily="2" charset="2"/>
              </a:rPr>
              <a:t>Tsys</a:t>
            </a:r>
            <a:r>
              <a:rPr lang="en-US" sz="2200" dirty="0">
                <a:sym typeface="Wingdings" panose="05000000000000000000" pitchFamily="2" charset="2"/>
              </a:rPr>
              <a:t> = 40K:  -174 </a:t>
            </a:r>
            <a:r>
              <a:rPr lang="en-US" sz="2200" dirty="0" err="1">
                <a:sym typeface="Wingdings" panose="05000000000000000000" pitchFamily="2" charset="2"/>
              </a:rPr>
              <a:t>dBm</a:t>
            </a:r>
            <a:r>
              <a:rPr lang="en-US" sz="2200" dirty="0">
                <a:sym typeface="Wingdings" panose="05000000000000000000" pitchFamily="2" charset="2"/>
              </a:rPr>
              <a:t>/Hz -10*LOGBASE10(290 K /40 K) = </a:t>
            </a:r>
          </a:p>
          <a:p>
            <a:pPr lvl="1"/>
            <a:r>
              <a:rPr lang="en-US" sz="1900" b="1" dirty="0">
                <a:sym typeface="Wingdings" panose="05000000000000000000" pitchFamily="2" charset="2"/>
              </a:rPr>
              <a:t>-182.6 </a:t>
            </a:r>
            <a:r>
              <a:rPr lang="en-US" sz="1900" b="1" dirty="0" err="1">
                <a:sym typeface="Wingdings" panose="05000000000000000000" pitchFamily="2" charset="2"/>
              </a:rPr>
              <a:t>dBm</a:t>
            </a:r>
            <a:r>
              <a:rPr lang="en-US" sz="1900" b="1" dirty="0">
                <a:sym typeface="Wingdings" panose="05000000000000000000" pitchFamily="2" charset="2"/>
              </a:rPr>
              <a:t>/Hz</a:t>
            </a:r>
          </a:p>
          <a:p>
            <a:r>
              <a:rPr lang="en-US" sz="2200" dirty="0">
                <a:sym typeface="Wingdings" panose="05000000000000000000" pitchFamily="2" charset="2"/>
              </a:rPr>
              <a:t>Single polarization Object Noise to </a:t>
            </a:r>
            <a:r>
              <a:rPr lang="en-US" sz="2200" dirty="0" err="1">
                <a:sym typeface="Wingdings" panose="05000000000000000000" pitchFamily="2" charset="2"/>
              </a:rPr>
              <a:t>Tsys</a:t>
            </a:r>
            <a:r>
              <a:rPr lang="en-US" sz="2200" dirty="0">
                <a:sym typeface="Wingdings" panose="05000000000000000000" pitchFamily="2" charset="2"/>
              </a:rPr>
              <a:t> Noise Power (dB) = -192.2 </a:t>
            </a:r>
            <a:r>
              <a:rPr lang="en-US" sz="2200" dirty="0" err="1">
                <a:sym typeface="Wingdings" panose="05000000000000000000" pitchFamily="2" charset="2"/>
              </a:rPr>
              <a:t>dBm</a:t>
            </a:r>
            <a:r>
              <a:rPr lang="en-US" sz="2200" dirty="0">
                <a:sym typeface="Wingdings" panose="05000000000000000000" pitchFamily="2" charset="2"/>
              </a:rPr>
              <a:t>/Hz –(-182.6 </a:t>
            </a:r>
            <a:r>
              <a:rPr lang="en-US" sz="2200" dirty="0" err="1">
                <a:sym typeface="Wingdings" panose="05000000000000000000" pitchFamily="2" charset="2"/>
              </a:rPr>
              <a:t>dBm</a:t>
            </a:r>
            <a:r>
              <a:rPr lang="en-US" sz="2200" dirty="0">
                <a:sym typeface="Wingdings" panose="05000000000000000000" pitchFamily="2" charset="2"/>
              </a:rPr>
              <a:t>/Hz) </a:t>
            </a:r>
            <a:r>
              <a:rPr lang="en-US" sz="2200" b="1" dirty="0">
                <a:sym typeface="Wingdings" panose="05000000000000000000" pitchFamily="2" charset="2"/>
              </a:rPr>
              <a:t> = -9.6 dB;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-9.6 dB -&gt; </a:t>
            </a:r>
            <a:r>
              <a:rPr lang="en-US" sz="2400" b="1" u="sng" dirty="0">
                <a:sym typeface="Wingdings" panose="05000000000000000000" pitchFamily="2" charset="2"/>
              </a:rPr>
              <a:t>4.4 K increase in Antenna Sys. Temp is expected due to object measured in one polarization, assuming 40 K </a:t>
            </a:r>
            <a:r>
              <a:rPr lang="en-US" sz="2400" b="1" u="sng" dirty="0" err="1">
                <a:sym typeface="Wingdings" panose="05000000000000000000" pitchFamily="2" charset="2"/>
              </a:rPr>
              <a:t>Tsys</a:t>
            </a:r>
            <a:r>
              <a:rPr lang="en-US" sz="2400" b="1" u="sng" dirty="0">
                <a:sym typeface="Wingdings" panose="05000000000000000000" pitchFamily="2" charset="2"/>
              </a:rPr>
              <a:t>, and 70 m^2 effective area</a:t>
            </a:r>
          </a:p>
          <a:p>
            <a:pPr lvl="1"/>
            <a:endParaRPr lang="en-US" b="1" u="sng" dirty="0">
              <a:sym typeface="Wingdings" panose="05000000000000000000" pitchFamily="2" charset="2"/>
            </a:endParaRPr>
          </a:p>
          <a:p>
            <a:pPr lvl="1"/>
            <a:endParaRPr lang="en-US" b="1" u="sng" dirty="0">
              <a:sym typeface="Wingdings" panose="05000000000000000000" pitchFamily="2" charset="2"/>
            </a:endParaRPr>
          </a:p>
          <a:p>
            <a:endParaRPr lang="en-US" sz="2200" b="1" u="sng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9800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+0.45 dB power measurement change when on and off object</a:t>
            </a:r>
          </a:p>
          <a:p>
            <a:pPr lvl="1"/>
            <a:r>
              <a:rPr lang="en-US" dirty="0"/>
              <a:t>Strip chart paper was left in the Forty Foot receiver room</a:t>
            </a:r>
          </a:p>
          <a:p>
            <a:pPr lvl="1"/>
            <a:r>
              <a:rPr lang="en-US" dirty="0"/>
              <a:t>Cross calibration of the +0.45 dB increase used a +-0.001 dB resolution HP power meter compared to measured strip chart recorder pen movement.</a:t>
            </a:r>
          </a:p>
          <a:p>
            <a:pPr lvl="2"/>
            <a:r>
              <a:rPr lang="en-US" dirty="0"/>
              <a:t>This calibration could be improved; error estimated = +-0.05 dB</a:t>
            </a:r>
          </a:p>
          <a:p>
            <a:r>
              <a:rPr lang="en-US" dirty="0"/>
              <a:t>+0.45 dB to linear power ratio -&gt; 10^(0.45/10) = 1.109 ratio</a:t>
            </a:r>
          </a:p>
          <a:p>
            <a:r>
              <a:rPr lang="en-US" dirty="0"/>
              <a:t>1.109 ratio at 40 K </a:t>
            </a:r>
            <a:r>
              <a:rPr lang="en-US" dirty="0" err="1"/>
              <a:t>Tsys</a:t>
            </a:r>
            <a:r>
              <a:rPr lang="en-US" dirty="0"/>
              <a:t> corresponds to </a:t>
            </a:r>
            <a:r>
              <a:rPr lang="en-US" b="1" u="sng" dirty="0"/>
              <a:t>4.4 K increase </a:t>
            </a:r>
            <a:r>
              <a:rPr lang="en-US" dirty="0"/>
              <a:t>due to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5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Estimate based on assumptions is that 3C392 will result in </a:t>
            </a:r>
            <a:r>
              <a:rPr lang="en-US" b="1" u="sng" dirty="0"/>
              <a:t>4.4 K increase </a:t>
            </a:r>
            <a:r>
              <a:rPr lang="en-US" dirty="0"/>
              <a:t>in assumed 40K dark sky antenna noise temp</a:t>
            </a:r>
          </a:p>
          <a:p>
            <a:r>
              <a:rPr lang="en-US" dirty="0"/>
              <a:t>3C392 was measured at </a:t>
            </a:r>
            <a:r>
              <a:rPr lang="en-US" b="1" u="sng" dirty="0"/>
              <a:t>4.4 K increase </a:t>
            </a:r>
            <a:r>
              <a:rPr lang="en-US" dirty="0"/>
              <a:t>in 40K assumed dark sky antenna noise temp</a:t>
            </a:r>
          </a:p>
          <a:p>
            <a:r>
              <a:rPr lang="en-US" dirty="0"/>
              <a:t>Aperture Efficiency and </a:t>
            </a:r>
            <a:r>
              <a:rPr lang="en-US" dirty="0" err="1"/>
              <a:t>Tsys</a:t>
            </a:r>
            <a:r>
              <a:rPr lang="en-US" dirty="0"/>
              <a:t> are “reasonably” close to estimates</a:t>
            </a:r>
          </a:p>
          <a:p>
            <a:pPr lvl="1"/>
            <a:r>
              <a:rPr lang="en-US" dirty="0"/>
              <a:t>Calculation and measurement error can be estimated more accurately</a:t>
            </a:r>
          </a:p>
          <a:p>
            <a:pPr lvl="1"/>
            <a:r>
              <a:rPr lang="en-US" dirty="0"/>
              <a:t>Better </a:t>
            </a:r>
            <a:r>
              <a:rPr lang="en-US" dirty="0" err="1"/>
              <a:t>Tsys</a:t>
            </a:r>
            <a:r>
              <a:rPr lang="en-US" dirty="0"/>
              <a:t> estimate and Aperture Efficiency can be researched </a:t>
            </a:r>
          </a:p>
          <a:p>
            <a:r>
              <a:rPr lang="en-US" dirty="0"/>
              <a:t>Additional work:</a:t>
            </a:r>
          </a:p>
          <a:p>
            <a:pPr lvl="1"/>
            <a:r>
              <a:rPr lang="en-US" dirty="0"/>
              <a:t>Additional sources can be checked </a:t>
            </a:r>
          </a:p>
          <a:p>
            <a:pPr lvl="1"/>
            <a:r>
              <a:rPr lang="en-US" dirty="0"/>
              <a:t>Check assumptions about </a:t>
            </a:r>
            <a:r>
              <a:rPr lang="en-US" dirty="0" err="1"/>
              <a:t>Tsys</a:t>
            </a:r>
            <a:r>
              <a:rPr lang="en-US" dirty="0"/>
              <a:t> and Aperture Efficiency</a:t>
            </a:r>
          </a:p>
          <a:p>
            <a:pPr lvl="1"/>
            <a:r>
              <a:rPr lang="en-US" dirty="0"/>
              <a:t>Improve strip chart calibration accuracy, i.e. cross-calibration</a:t>
            </a:r>
          </a:p>
          <a:p>
            <a:pPr lvl="1"/>
            <a:r>
              <a:rPr lang="en-US" dirty="0"/>
              <a:t>The other polarization measured approx. +-10% compared to the measured polarization</a:t>
            </a:r>
          </a:p>
          <a:p>
            <a:pPr lvl="2"/>
            <a:r>
              <a:rPr lang="en-US" dirty="0"/>
              <a:t>A&amp;B Channels were manually matched to ~ +-10%</a:t>
            </a:r>
          </a:p>
          <a:p>
            <a:pPr lvl="2"/>
            <a:r>
              <a:rPr lang="en-US" dirty="0"/>
              <a:t>This should be followed up with improved calibration</a:t>
            </a:r>
          </a:p>
          <a:p>
            <a:pPr lvl="1"/>
            <a:r>
              <a:rPr lang="en-US" dirty="0"/>
              <a:t>Pointing issues</a:t>
            </a:r>
          </a:p>
          <a:p>
            <a:pPr lvl="1"/>
            <a:r>
              <a:rPr lang="en-US" dirty="0"/>
              <a:t>To Do – verify assumptions, check calculations and measurements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5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522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NRAO Forty Foot Telescope  Calibration using 3C392 Measurement: 10/30/2014</vt:lpstr>
      <vt:lpstr>Prediction of ΔTsys based on assumptions</vt:lpstr>
      <vt:lpstr>Measurement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Forty foot 3C392 calculation and  measurement</dc:title>
  <dc:creator>skipcrilly</dc:creator>
  <cp:lastModifiedBy>Stephen Tzikas</cp:lastModifiedBy>
  <cp:revision>34</cp:revision>
  <dcterms:created xsi:type="dcterms:W3CDTF">2014-10-31T16:06:50Z</dcterms:created>
  <dcterms:modified xsi:type="dcterms:W3CDTF">2019-03-10T15:26:40Z</dcterms:modified>
</cp:coreProperties>
</file>