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06" r:id="rId2"/>
    <p:sldId id="307" r:id="rId3"/>
    <p:sldId id="308" r:id="rId4"/>
    <p:sldId id="309" r:id="rId5"/>
    <p:sldId id="310" r:id="rId6"/>
    <p:sldId id="311" r:id="rId7"/>
    <p:sldId id="256" r:id="rId8"/>
    <p:sldId id="297" r:id="rId9"/>
    <p:sldId id="298" r:id="rId10"/>
    <p:sldId id="257" r:id="rId11"/>
    <p:sldId id="258" r:id="rId12"/>
    <p:sldId id="259" r:id="rId13"/>
    <p:sldId id="260" r:id="rId14"/>
    <p:sldId id="261" r:id="rId15"/>
    <p:sldId id="263" r:id="rId16"/>
    <p:sldId id="265" r:id="rId17"/>
    <p:sldId id="266" r:id="rId18"/>
    <p:sldId id="267" r:id="rId19"/>
    <p:sldId id="280" r:id="rId20"/>
    <p:sldId id="281" r:id="rId21"/>
    <p:sldId id="268" r:id="rId22"/>
    <p:sldId id="282" r:id="rId23"/>
    <p:sldId id="269" r:id="rId24"/>
    <p:sldId id="283" r:id="rId25"/>
    <p:sldId id="270" r:id="rId26"/>
    <p:sldId id="284" r:id="rId27"/>
    <p:sldId id="286" r:id="rId28"/>
    <p:sldId id="295" r:id="rId29"/>
    <p:sldId id="272" r:id="rId30"/>
    <p:sldId id="287" r:id="rId31"/>
    <p:sldId id="288" r:id="rId32"/>
    <p:sldId id="274" r:id="rId33"/>
    <p:sldId id="275" r:id="rId34"/>
    <p:sldId id="276" r:id="rId35"/>
    <p:sldId id="289" r:id="rId36"/>
    <p:sldId id="290" r:id="rId37"/>
    <p:sldId id="291" r:id="rId38"/>
    <p:sldId id="315" r:id="rId39"/>
    <p:sldId id="316" r:id="rId40"/>
    <p:sldId id="314" r:id="rId41"/>
    <p:sldId id="292" r:id="rId42"/>
    <p:sldId id="293" r:id="rId43"/>
    <p:sldId id="294" r:id="rId44"/>
    <p:sldId id="296" r:id="rId45"/>
    <p:sldId id="312" r:id="rId46"/>
    <p:sldId id="313" r:id="rId4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2" d="100"/>
          <a:sy n="72" d="100"/>
        </p:scale>
        <p:origin x="4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3C6D914-14EF-49C3-AA45-EA3297BA6AB3}" type="datetimeFigureOut">
              <a:rPr lang="en-US" smtClean="0"/>
              <a:t>10/2/2020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DA44E71-4314-41E1-8BD1-298D4B6389D5}" type="slidenum">
              <a:rPr lang="en-US" smtClean="0"/>
              <a:t>‹#›</a:t>
            </a:fld>
            <a:endParaRPr lang="en-US"/>
          </a:p>
        </p:txBody>
      </p:sp>
    </p:spTree>
    <p:extLst>
      <p:ext uri="{BB962C8B-B14F-4D97-AF65-F5344CB8AC3E}">
        <p14:creationId xmlns:p14="http://schemas.microsoft.com/office/powerpoint/2010/main" val="3051082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FCEDDA-B189-4775-9BB3-04A4ECD18EC3}" type="slidenum">
              <a:rPr lang="en-US" smtClean="0"/>
              <a:t>1</a:t>
            </a:fld>
            <a:endParaRPr lang="en-US"/>
          </a:p>
        </p:txBody>
      </p:sp>
    </p:spTree>
    <p:extLst>
      <p:ext uri="{BB962C8B-B14F-4D97-AF65-F5344CB8AC3E}">
        <p14:creationId xmlns:p14="http://schemas.microsoft.com/office/powerpoint/2010/main" val="479803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FCEDDA-B189-4775-9BB3-04A4ECD18EC3}" type="slidenum">
              <a:rPr lang="en-US" smtClean="0"/>
              <a:t>2</a:t>
            </a:fld>
            <a:endParaRPr lang="en-US"/>
          </a:p>
        </p:txBody>
      </p:sp>
    </p:spTree>
    <p:extLst>
      <p:ext uri="{BB962C8B-B14F-4D97-AF65-F5344CB8AC3E}">
        <p14:creationId xmlns:p14="http://schemas.microsoft.com/office/powerpoint/2010/main" val="2703120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FCEDDA-B189-4775-9BB3-04A4ECD18EC3}" type="slidenum">
              <a:rPr lang="en-US" smtClean="0"/>
              <a:t>3</a:t>
            </a:fld>
            <a:endParaRPr lang="en-US"/>
          </a:p>
        </p:txBody>
      </p:sp>
    </p:spTree>
    <p:extLst>
      <p:ext uri="{BB962C8B-B14F-4D97-AF65-F5344CB8AC3E}">
        <p14:creationId xmlns:p14="http://schemas.microsoft.com/office/powerpoint/2010/main" val="2885084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FCEDDA-B189-4775-9BB3-04A4ECD18EC3}" type="slidenum">
              <a:rPr lang="en-US" smtClean="0"/>
              <a:t>4</a:t>
            </a:fld>
            <a:endParaRPr lang="en-US"/>
          </a:p>
        </p:txBody>
      </p:sp>
    </p:spTree>
    <p:extLst>
      <p:ext uri="{BB962C8B-B14F-4D97-AF65-F5344CB8AC3E}">
        <p14:creationId xmlns:p14="http://schemas.microsoft.com/office/powerpoint/2010/main" val="1948663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6DE1C9-760F-4EA0-9655-25BDED5CD40F}" type="datetimeFigureOut">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79B17-5477-42C2-BA87-43B83D0B0157}" type="slidenum">
              <a:rPr lang="en-US" smtClean="0"/>
              <a:t>‹#›</a:t>
            </a:fld>
            <a:endParaRPr lang="en-US"/>
          </a:p>
        </p:txBody>
      </p:sp>
    </p:spTree>
    <p:extLst>
      <p:ext uri="{BB962C8B-B14F-4D97-AF65-F5344CB8AC3E}">
        <p14:creationId xmlns:p14="http://schemas.microsoft.com/office/powerpoint/2010/main" val="2845011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DE1C9-760F-4EA0-9655-25BDED5CD40F}" type="datetimeFigureOut">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79B17-5477-42C2-BA87-43B83D0B0157}" type="slidenum">
              <a:rPr lang="en-US" smtClean="0"/>
              <a:t>‹#›</a:t>
            </a:fld>
            <a:endParaRPr lang="en-US"/>
          </a:p>
        </p:txBody>
      </p:sp>
    </p:spTree>
    <p:extLst>
      <p:ext uri="{BB962C8B-B14F-4D97-AF65-F5344CB8AC3E}">
        <p14:creationId xmlns:p14="http://schemas.microsoft.com/office/powerpoint/2010/main" val="3408451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DE1C9-760F-4EA0-9655-25BDED5CD40F}" type="datetimeFigureOut">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79B17-5477-42C2-BA87-43B83D0B0157}" type="slidenum">
              <a:rPr lang="en-US" smtClean="0"/>
              <a:t>‹#›</a:t>
            </a:fld>
            <a:endParaRPr lang="en-US"/>
          </a:p>
        </p:txBody>
      </p:sp>
    </p:spTree>
    <p:extLst>
      <p:ext uri="{BB962C8B-B14F-4D97-AF65-F5344CB8AC3E}">
        <p14:creationId xmlns:p14="http://schemas.microsoft.com/office/powerpoint/2010/main" val="3526609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DE1C9-760F-4EA0-9655-25BDED5CD40F}" type="datetimeFigureOut">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79B17-5477-42C2-BA87-43B83D0B0157}" type="slidenum">
              <a:rPr lang="en-US" smtClean="0"/>
              <a:t>‹#›</a:t>
            </a:fld>
            <a:endParaRPr lang="en-US"/>
          </a:p>
        </p:txBody>
      </p:sp>
    </p:spTree>
    <p:extLst>
      <p:ext uri="{BB962C8B-B14F-4D97-AF65-F5344CB8AC3E}">
        <p14:creationId xmlns:p14="http://schemas.microsoft.com/office/powerpoint/2010/main" val="2756034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6DE1C9-760F-4EA0-9655-25BDED5CD40F}" type="datetimeFigureOut">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79B17-5477-42C2-BA87-43B83D0B0157}" type="slidenum">
              <a:rPr lang="en-US" smtClean="0"/>
              <a:t>‹#›</a:t>
            </a:fld>
            <a:endParaRPr lang="en-US"/>
          </a:p>
        </p:txBody>
      </p:sp>
    </p:spTree>
    <p:extLst>
      <p:ext uri="{BB962C8B-B14F-4D97-AF65-F5344CB8AC3E}">
        <p14:creationId xmlns:p14="http://schemas.microsoft.com/office/powerpoint/2010/main" val="764337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6DE1C9-760F-4EA0-9655-25BDED5CD40F}" type="datetimeFigureOut">
              <a:rPr lang="en-US" smtClean="0"/>
              <a:t>10/2/2020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79B17-5477-42C2-BA87-43B83D0B0157}" type="slidenum">
              <a:rPr lang="en-US" smtClean="0"/>
              <a:t>‹#›</a:t>
            </a:fld>
            <a:endParaRPr lang="en-US"/>
          </a:p>
        </p:txBody>
      </p:sp>
    </p:spTree>
    <p:extLst>
      <p:ext uri="{BB962C8B-B14F-4D97-AF65-F5344CB8AC3E}">
        <p14:creationId xmlns:p14="http://schemas.microsoft.com/office/powerpoint/2010/main" val="312788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6DE1C9-760F-4EA0-9655-25BDED5CD40F}" type="datetimeFigureOut">
              <a:rPr lang="en-US" smtClean="0"/>
              <a:t>10/2/2020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A79B17-5477-42C2-BA87-43B83D0B0157}" type="slidenum">
              <a:rPr lang="en-US" smtClean="0"/>
              <a:t>‹#›</a:t>
            </a:fld>
            <a:endParaRPr lang="en-US"/>
          </a:p>
        </p:txBody>
      </p:sp>
    </p:spTree>
    <p:extLst>
      <p:ext uri="{BB962C8B-B14F-4D97-AF65-F5344CB8AC3E}">
        <p14:creationId xmlns:p14="http://schemas.microsoft.com/office/powerpoint/2010/main" val="2914398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6DE1C9-760F-4EA0-9655-25BDED5CD40F}" type="datetimeFigureOut">
              <a:rPr lang="en-US" smtClean="0"/>
              <a:t>10/2/2020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A79B17-5477-42C2-BA87-43B83D0B0157}" type="slidenum">
              <a:rPr lang="en-US" smtClean="0"/>
              <a:t>‹#›</a:t>
            </a:fld>
            <a:endParaRPr lang="en-US"/>
          </a:p>
        </p:txBody>
      </p:sp>
    </p:spTree>
    <p:extLst>
      <p:ext uri="{BB962C8B-B14F-4D97-AF65-F5344CB8AC3E}">
        <p14:creationId xmlns:p14="http://schemas.microsoft.com/office/powerpoint/2010/main" val="2325659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DE1C9-760F-4EA0-9655-25BDED5CD40F}" type="datetimeFigureOut">
              <a:rPr lang="en-US" smtClean="0"/>
              <a:t>10/2/2020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A79B17-5477-42C2-BA87-43B83D0B0157}" type="slidenum">
              <a:rPr lang="en-US" smtClean="0"/>
              <a:t>‹#›</a:t>
            </a:fld>
            <a:endParaRPr lang="en-US"/>
          </a:p>
        </p:txBody>
      </p:sp>
    </p:spTree>
    <p:extLst>
      <p:ext uri="{BB962C8B-B14F-4D97-AF65-F5344CB8AC3E}">
        <p14:creationId xmlns:p14="http://schemas.microsoft.com/office/powerpoint/2010/main" val="503850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6DE1C9-760F-4EA0-9655-25BDED5CD40F}" type="datetimeFigureOut">
              <a:rPr lang="en-US" smtClean="0"/>
              <a:t>10/2/2020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79B17-5477-42C2-BA87-43B83D0B0157}" type="slidenum">
              <a:rPr lang="en-US" smtClean="0"/>
              <a:t>‹#›</a:t>
            </a:fld>
            <a:endParaRPr lang="en-US"/>
          </a:p>
        </p:txBody>
      </p:sp>
    </p:spTree>
    <p:extLst>
      <p:ext uri="{BB962C8B-B14F-4D97-AF65-F5344CB8AC3E}">
        <p14:creationId xmlns:p14="http://schemas.microsoft.com/office/powerpoint/2010/main" val="3079820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6DE1C9-760F-4EA0-9655-25BDED5CD40F}" type="datetimeFigureOut">
              <a:rPr lang="en-US" smtClean="0"/>
              <a:t>10/2/2020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79B17-5477-42C2-BA87-43B83D0B0157}" type="slidenum">
              <a:rPr lang="en-US" smtClean="0"/>
              <a:t>‹#›</a:t>
            </a:fld>
            <a:endParaRPr lang="en-US"/>
          </a:p>
        </p:txBody>
      </p:sp>
    </p:spTree>
    <p:extLst>
      <p:ext uri="{BB962C8B-B14F-4D97-AF65-F5344CB8AC3E}">
        <p14:creationId xmlns:p14="http://schemas.microsoft.com/office/powerpoint/2010/main" val="3928167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DE1C9-760F-4EA0-9655-25BDED5CD40F}" type="datetimeFigureOut">
              <a:rPr lang="en-US" smtClean="0"/>
              <a:t>10/2/2020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79B17-5477-42C2-BA87-43B83D0B0157}" type="slidenum">
              <a:rPr lang="en-US" smtClean="0"/>
              <a:t>‹#›</a:t>
            </a:fld>
            <a:endParaRPr lang="en-US"/>
          </a:p>
        </p:txBody>
      </p:sp>
    </p:spTree>
    <p:extLst>
      <p:ext uri="{BB962C8B-B14F-4D97-AF65-F5344CB8AC3E}">
        <p14:creationId xmlns:p14="http://schemas.microsoft.com/office/powerpoint/2010/main" val="3338100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hyperlink" Target="https://en.wikipedia.org/wiki/MySQL" TargetMode="External"/><Relationship Id="rId3" Type="http://schemas.openxmlformats.org/officeDocument/2006/relationships/hyperlink" Target="https://en.wikipedia.org/wiki/Presto_(SQL_query_engine)" TargetMode="External"/><Relationship Id="rId7" Type="http://schemas.openxmlformats.org/officeDocument/2006/relationships/hyperlink" Target="https://en.wikipedia.org/wiki/Alluxio" TargetMode="External"/><Relationship Id="rId12" Type="http://schemas.openxmlformats.org/officeDocument/2006/relationships/image" Target="../media/image1.png"/><Relationship Id="rId2" Type="http://schemas.openxmlformats.org/officeDocument/2006/relationships/hyperlink" Target="https://www.cv.nrao.edu/~sransom/presto/" TargetMode="External"/><Relationship Id="rId1" Type="http://schemas.openxmlformats.org/officeDocument/2006/relationships/slideLayout" Target="../slideLayouts/slideLayout7.xml"/><Relationship Id="rId6" Type="http://schemas.openxmlformats.org/officeDocument/2006/relationships/hyperlink" Target="https://en.wikipedia.org/wiki/Amazon_S3" TargetMode="External"/><Relationship Id="rId11" Type="http://schemas.openxmlformats.org/officeDocument/2006/relationships/hyperlink" Target="https://en.wikipedia.org/wiki/MongoDB" TargetMode="External"/><Relationship Id="rId5" Type="http://schemas.openxmlformats.org/officeDocument/2006/relationships/hyperlink" Target="https://en.wikipedia.org/wiki/Apache_Hadoop" TargetMode="External"/><Relationship Id="rId10" Type="http://schemas.openxmlformats.org/officeDocument/2006/relationships/hyperlink" Target="https://en.wikipedia.org/wiki/Apache_Kafka" TargetMode="External"/><Relationship Id="rId4" Type="http://schemas.openxmlformats.org/officeDocument/2006/relationships/hyperlink" Target="https://en.wikipedia.org/wiki/SQL" TargetMode="External"/><Relationship Id="rId9" Type="http://schemas.openxmlformats.org/officeDocument/2006/relationships/hyperlink" Target="https://en.wikipedia.org/wiki/Apache_Cassandra"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mailto:Tzikas@alum.rpi.edu"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mailto:stephentzikas@gmail.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ulsarsearchcollaboratory.com/home/about/"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atnf.csiro.au/research/pulsar/psrcat/"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505" y="182881"/>
            <a:ext cx="11768447" cy="1611086"/>
          </a:xfrm>
        </p:spPr>
        <p:txBody>
          <a:bodyPr>
            <a:normAutofit fontScale="90000"/>
          </a:bodyPr>
          <a:lstStyle/>
          <a:p>
            <a:r>
              <a:rPr lang="en-US" dirty="0"/>
              <a:t>SARA Conference 2020</a:t>
            </a:r>
            <a:br>
              <a:rPr lang="en-US" dirty="0"/>
            </a:br>
            <a:r>
              <a:rPr lang="en-US" sz="5300" dirty="0"/>
              <a:t>Analytical Section Meeting, Demo, &amp; Programs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8242" y="1857740"/>
            <a:ext cx="5298098" cy="4468451"/>
          </a:xfrm>
          <a:prstGeom prst="rect">
            <a:avLst/>
          </a:prstGeom>
        </p:spPr>
      </p:pic>
    </p:spTree>
    <p:extLst>
      <p:ext uri="{BB962C8B-B14F-4D97-AF65-F5344CB8AC3E}">
        <p14:creationId xmlns:p14="http://schemas.microsoft.com/office/powerpoint/2010/main" val="1097714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68600" y="1854200"/>
            <a:ext cx="184731" cy="369332"/>
          </a:xfrm>
          <a:prstGeom prst="rect">
            <a:avLst/>
          </a:prstGeom>
          <a:noFill/>
        </p:spPr>
        <p:txBody>
          <a:bodyPr wrap="none" rtlCol="0">
            <a:spAutoFit/>
          </a:bodyPr>
          <a:lstStyle/>
          <a:p>
            <a:endParaRPr lang="en-US" dirty="0"/>
          </a:p>
        </p:txBody>
      </p:sp>
      <p:sp>
        <p:nvSpPr>
          <p:cNvPr id="3" name="TextBox 2"/>
          <p:cNvSpPr txBox="1"/>
          <p:nvPr/>
        </p:nvSpPr>
        <p:spPr>
          <a:xfrm>
            <a:off x="1676400" y="1685330"/>
            <a:ext cx="9359900" cy="3785652"/>
          </a:xfrm>
          <a:prstGeom prst="rect">
            <a:avLst/>
          </a:prstGeom>
          <a:noFill/>
        </p:spPr>
        <p:txBody>
          <a:bodyPr wrap="square" rtlCol="0">
            <a:spAutoFit/>
          </a:bodyPr>
          <a:lstStyle/>
          <a:p>
            <a:r>
              <a:rPr lang="en-US" sz="2400" b="1" dirty="0"/>
              <a:t>Folding</a:t>
            </a:r>
          </a:p>
          <a:p>
            <a:endParaRPr lang="en-US" sz="2400" dirty="0"/>
          </a:p>
          <a:p>
            <a:r>
              <a:rPr lang="en-US" sz="2400" dirty="0"/>
              <a:t>The technique of folding.  If we know the period of the pulsar, ticks can be placed at an interval in the data.  These tick marks are folded over.  The signal is added in each layer of the fold. In this way, a weak pulsar is found that would otherwise be lost in the background noise. For pulsars, the noise that is inherent in the instruments makes a single pulse very diﬃcult to see, except in the case of the brightest pulsars. In order to solve this problem, astronomers must combine (fold) many pulses together in order to build up a detectable signal.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Rectangle 4"/>
          <p:cNvSpPr/>
          <p:nvPr/>
        </p:nvSpPr>
        <p:spPr>
          <a:xfrm>
            <a:off x="3520661" y="653534"/>
            <a:ext cx="4834785" cy="923330"/>
          </a:xfrm>
          <a:prstGeom prst="rect">
            <a:avLst/>
          </a:prstGeom>
        </p:spPr>
        <p:txBody>
          <a:bodyPr wrap="none">
            <a:spAutoFit/>
          </a:bodyPr>
          <a:lstStyle/>
          <a:p>
            <a:r>
              <a:rPr lang="en-US" sz="5400" dirty="0">
                <a:latin typeface="+mj-lt"/>
              </a:rPr>
              <a:t>Pulsar Observing</a:t>
            </a:r>
          </a:p>
        </p:txBody>
      </p:sp>
      <p:sp>
        <p:nvSpPr>
          <p:cNvPr id="6"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10</a:t>
            </a:fld>
            <a:endParaRPr lang="en-US"/>
          </a:p>
        </p:txBody>
      </p:sp>
    </p:spTree>
    <p:extLst>
      <p:ext uri="{BB962C8B-B14F-4D97-AF65-F5344CB8AC3E}">
        <p14:creationId xmlns:p14="http://schemas.microsoft.com/office/powerpoint/2010/main" val="4116243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4585" y="1729264"/>
            <a:ext cx="9715500" cy="3416320"/>
          </a:xfrm>
          <a:prstGeom prst="rect">
            <a:avLst/>
          </a:prstGeom>
          <a:noFill/>
        </p:spPr>
        <p:txBody>
          <a:bodyPr wrap="square" rtlCol="0">
            <a:spAutoFit/>
          </a:bodyPr>
          <a:lstStyle/>
          <a:p>
            <a:r>
              <a:rPr lang="en-US" sz="2400" b="1" dirty="0"/>
              <a:t>Fourier Transforms</a:t>
            </a:r>
          </a:p>
          <a:p>
            <a:endParaRPr lang="en-US" sz="2400" b="1" dirty="0"/>
          </a:p>
          <a:p>
            <a:r>
              <a:rPr lang="en-US" sz="2400" dirty="0"/>
              <a:t>If we don’t know the period of a pulsar, there is a tool called the Fourier transform that can help. Fourier transforms are mathematical operations that are suited for ﬁnding periodic (repeating) signals in a set of data. The Fourier transform transforms the data from one form into another. For pulsar searches, the transformation takes data that is in a form of signal vs. time, and converts it to signal vs. frequency (Frequency is related to time).  Frequency is in a unit called the Hertz, abbreviated as Hz -cycles per second.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4" name="Rectangle 3"/>
          <p:cNvSpPr/>
          <p:nvPr/>
        </p:nvSpPr>
        <p:spPr>
          <a:xfrm>
            <a:off x="3715242" y="463034"/>
            <a:ext cx="4834785" cy="923330"/>
          </a:xfrm>
          <a:prstGeom prst="rect">
            <a:avLst/>
          </a:prstGeom>
        </p:spPr>
        <p:txBody>
          <a:bodyPr wrap="none">
            <a:spAutoFit/>
          </a:bodyPr>
          <a:lstStyle/>
          <a:p>
            <a:r>
              <a:rPr lang="en-US" sz="5400" dirty="0">
                <a:latin typeface="+mj-lt"/>
              </a:rPr>
              <a:t>Pulsar Observing</a:t>
            </a:r>
          </a:p>
        </p:txBody>
      </p:sp>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11</a:t>
            </a:fld>
            <a:endParaRPr lang="en-US"/>
          </a:p>
        </p:txBody>
      </p:sp>
    </p:spTree>
    <p:extLst>
      <p:ext uri="{BB962C8B-B14F-4D97-AF65-F5344CB8AC3E}">
        <p14:creationId xmlns:p14="http://schemas.microsoft.com/office/powerpoint/2010/main" val="727208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9253" y="1662539"/>
            <a:ext cx="9537700" cy="4524315"/>
          </a:xfrm>
          <a:prstGeom prst="rect">
            <a:avLst/>
          </a:prstGeom>
          <a:noFill/>
        </p:spPr>
        <p:txBody>
          <a:bodyPr wrap="square" rtlCol="0">
            <a:spAutoFit/>
          </a:bodyPr>
          <a:lstStyle/>
          <a:p>
            <a:r>
              <a:rPr lang="en-US" sz="2400" b="1" dirty="0"/>
              <a:t>Harmonics</a:t>
            </a:r>
          </a:p>
          <a:p>
            <a:endParaRPr lang="en-US" sz="2400" dirty="0"/>
          </a:p>
          <a:p>
            <a:r>
              <a:rPr lang="en-US" sz="2400" dirty="0"/>
              <a:t>When we work in the frequency domain, we can also take advantage of harmonics. The harmonic of a signal occurs at an integer multiple of the main frequency. For example, if a pulsar has a rotational frequency of 100 Hz, we will also detect a signal at 200 Hz, 300 Hz, 400 Hz, and so on. We say that the spin frequency is the fundamental or ﬁrst harmonic. </a:t>
            </a:r>
          </a:p>
          <a:p>
            <a:endParaRPr lang="en-US" sz="2400" dirty="0"/>
          </a:p>
          <a:p>
            <a:r>
              <a:rPr lang="en-US" sz="2400" dirty="0"/>
              <a:t>Harmonics occur naturally in most periodic signals, not just pulsars. Musical instruments produce sound waves, and waves are periodic. So when a violin player plays a note, say an A-ﬂat, what you hear is actually all the harmonics of an A-ﬂat.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4" name="Rectangle 3"/>
          <p:cNvSpPr/>
          <p:nvPr/>
        </p:nvSpPr>
        <p:spPr>
          <a:xfrm>
            <a:off x="3920711" y="761544"/>
            <a:ext cx="4834785" cy="923330"/>
          </a:xfrm>
          <a:prstGeom prst="rect">
            <a:avLst/>
          </a:prstGeom>
        </p:spPr>
        <p:txBody>
          <a:bodyPr wrap="none">
            <a:spAutoFit/>
          </a:bodyPr>
          <a:lstStyle/>
          <a:p>
            <a:r>
              <a:rPr lang="en-US" sz="5400" dirty="0">
                <a:latin typeface="+mj-lt"/>
              </a:rPr>
              <a:t>Pulsar Observing</a:t>
            </a:r>
          </a:p>
        </p:txBody>
      </p:sp>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12</a:t>
            </a:fld>
            <a:endParaRPr lang="en-US"/>
          </a:p>
        </p:txBody>
      </p:sp>
    </p:spTree>
    <p:extLst>
      <p:ext uri="{BB962C8B-B14F-4D97-AF65-F5344CB8AC3E}">
        <p14:creationId xmlns:p14="http://schemas.microsoft.com/office/powerpoint/2010/main" val="1312371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1515" y="1662539"/>
            <a:ext cx="9626599" cy="3785652"/>
          </a:xfrm>
          <a:prstGeom prst="rect">
            <a:avLst/>
          </a:prstGeom>
          <a:noFill/>
        </p:spPr>
        <p:txBody>
          <a:bodyPr wrap="square" rtlCol="0">
            <a:spAutoFit/>
          </a:bodyPr>
          <a:lstStyle/>
          <a:p>
            <a:r>
              <a:rPr lang="en-US" sz="2400" b="1" dirty="0"/>
              <a:t>RFI</a:t>
            </a:r>
          </a:p>
          <a:p>
            <a:endParaRPr lang="en-US" sz="2400" dirty="0"/>
          </a:p>
          <a:p>
            <a:r>
              <a:rPr lang="en-US" sz="2400" dirty="0"/>
              <a:t>Astronomers refer to interfering man-made sources of radio waves as Radio Frequency Interference, or RFI. RFI can make it diﬃcult to see faint sources of radio waves.  To reduce the eﬀects of RFI, telescopes are built far from the sources of RFI. Sometimes, certain parts of the radio spectrum are simply avoided all together. Sometimes we can make ﬁlters that block RFI that we know exists at a certain point in the spectrum. And sometimes computers try to identify obvious sources of RFI and then ignore it in a given set of data.</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4" name="Rectangle 3"/>
          <p:cNvSpPr/>
          <p:nvPr/>
        </p:nvSpPr>
        <p:spPr>
          <a:xfrm>
            <a:off x="3777423" y="653534"/>
            <a:ext cx="4834785" cy="923330"/>
          </a:xfrm>
          <a:prstGeom prst="rect">
            <a:avLst/>
          </a:prstGeom>
        </p:spPr>
        <p:txBody>
          <a:bodyPr wrap="none">
            <a:spAutoFit/>
          </a:bodyPr>
          <a:lstStyle/>
          <a:p>
            <a:r>
              <a:rPr lang="en-US" sz="5400" dirty="0">
                <a:latin typeface="+mj-lt"/>
              </a:rPr>
              <a:t>Pulsar Observing</a:t>
            </a:r>
          </a:p>
        </p:txBody>
      </p:sp>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13</a:t>
            </a:fld>
            <a:endParaRPr lang="en-US"/>
          </a:p>
        </p:txBody>
      </p:sp>
    </p:spTree>
    <p:extLst>
      <p:ext uri="{BB962C8B-B14F-4D97-AF65-F5344CB8AC3E}">
        <p14:creationId xmlns:p14="http://schemas.microsoft.com/office/powerpoint/2010/main" val="3519138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9737" y="1587951"/>
            <a:ext cx="4953000" cy="1200329"/>
          </a:xfrm>
          <a:prstGeom prst="rect">
            <a:avLst/>
          </a:prstGeom>
        </p:spPr>
        <p:txBody>
          <a:bodyPr wrap="square">
            <a:spAutoFit/>
          </a:bodyPr>
          <a:lstStyle/>
          <a:p>
            <a:r>
              <a:rPr lang="en-US" sz="2400" b="1" dirty="0"/>
              <a:t>PRESTO </a:t>
            </a:r>
            <a:r>
              <a:rPr lang="en-US" sz="2400" b="1" dirty="0" err="1"/>
              <a:t>Prepfold</a:t>
            </a:r>
            <a:r>
              <a:rPr lang="en-US" sz="2400" b="1" dirty="0"/>
              <a:t> Plots: </a:t>
            </a:r>
            <a:r>
              <a:rPr lang="en-US" sz="2400" dirty="0"/>
              <a:t>These are the results of a pulsar observed through the 20m radio telescope.  </a:t>
            </a:r>
          </a:p>
        </p:txBody>
      </p:sp>
      <p:sp>
        <p:nvSpPr>
          <p:cNvPr id="4" name="Rectangle 3"/>
          <p:cNvSpPr/>
          <p:nvPr/>
        </p:nvSpPr>
        <p:spPr>
          <a:xfrm>
            <a:off x="1339737" y="2846511"/>
            <a:ext cx="4775200" cy="3170099"/>
          </a:xfrm>
          <a:prstGeom prst="rect">
            <a:avLst/>
          </a:prstGeom>
        </p:spPr>
        <p:txBody>
          <a:bodyPr wrap="square">
            <a:spAutoFit/>
          </a:bodyPr>
          <a:lstStyle/>
          <a:p>
            <a:r>
              <a:rPr lang="en-US" sz="2000" dirty="0"/>
              <a:t>There are many diﬀerent packages of software designed for observing pulsars.  One is called PRESTO. PRESTO takes the Fourier transform of a data set and uses algorithms to search for pulsars. When PRESTO ﬁnds a promising candidate, it can go back to the time domain data and use a program called </a:t>
            </a:r>
            <a:r>
              <a:rPr lang="en-US" sz="2000" dirty="0" err="1"/>
              <a:t>prepfold</a:t>
            </a:r>
            <a:r>
              <a:rPr lang="en-US" sz="2000" dirty="0"/>
              <a:t> to fold the data at the period of a candidate.  What comes out is a plot like the following figure. </a:t>
            </a:r>
          </a:p>
        </p:txBody>
      </p:sp>
      <p:pic>
        <p:nvPicPr>
          <p:cNvPr id="5" name="Picture 4"/>
          <p:cNvPicPr>
            <a:picLocks noChangeAspect="1"/>
          </p:cNvPicPr>
          <p:nvPr/>
        </p:nvPicPr>
        <p:blipFill>
          <a:blip r:embed="rId2"/>
          <a:stretch>
            <a:fillRect/>
          </a:stretch>
        </p:blipFill>
        <p:spPr>
          <a:xfrm>
            <a:off x="6360201" y="1699134"/>
            <a:ext cx="5563201" cy="391622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2" name="Rectangle 1"/>
          <p:cNvSpPr/>
          <p:nvPr/>
        </p:nvSpPr>
        <p:spPr>
          <a:xfrm>
            <a:off x="3727337" y="422870"/>
            <a:ext cx="4910127" cy="923330"/>
          </a:xfrm>
          <a:prstGeom prst="rect">
            <a:avLst/>
          </a:prstGeom>
        </p:spPr>
        <p:txBody>
          <a:bodyPr wrap="none">
            <a:spAutoFit/>
          </a:bodyPr>
          <a:lstStyle/>
          <a:p>
            <a:r>
              <a:rPr lang="en-US" sz="5400" dirty="0">
                <a:latin typeface="+mj-lt"/>
              </a:rPr>
              <a:t>Pulsar Observing</a:t>
            </a:r>
          </a:p>
        </p:txBody>
      </p:sp>
      <p:sp>
        <p:nvSpPr>
          <p:cNvPr id="7"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14</a:t>
            </a:fld>
            <a:endParaRPr lang="en-US"/>
          </a:p>
        </p:txBody>
      </p:sp>
    </p:spTree>
    <p:extLst>
      <p:ext uri="{BB962C8B-B14F-4D97-AF65-F5344CB8AC3E}">
        <p14:creationId xmlns:p14="http://schemas.microsoft.com/office/powerpoint/2010/main" val="1778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3700" y="1506252"/>
            <a:ext cx="6045200" cy="5170646"/>
          </a:xfrm>
          <a:prstGeom prst="rect">
            <a:avLst/>
          </a:prstGeom>
          <a:noFill/>
        </p:spPr>
        <p:txBody>
          <a:bodyPr wrap="square" rtlCol="0">
            <a:spAutoFit/>
          </a:bodyPr>
          <a:lstStyle/>
          <a:p>
            <a:r>
              <a:rPr lang="en-US" sz="2200" b="1" dirty="0"/>
              <a:t>Time Series &amp; Pulse Proﬁle Panel. </a:t>
            </a:r>
          </a:p>
          <a:p>
            <a:endParaRPr lang="en-US" sz="2200" b="1" dirty="0"/>
          </a:p>
          <a:p>
            <a:r>
              <a:rPr lang="en-US" sz="2200" dirty="0"/>
              <a:t>The time series represents the strength of the signal as a function of phase and time. If we add up all the power we collect over our whole observation for a single phase, then we will have the pulse proﬁle. The pulse proﬁle is the folded signal from the pulsar that was collected over the entire observation. The time domain plot shows how the strength of our signal varies during the course of an observation. Each gray square represents the strength of the signal in some small piece of the data, called a </a:t>
            </a:r>
            <a:r>
              <a:rPr lang="en-US" sz="2200" b="1" dirty="0"/>
              <a:t>bin</a:t>
            </a:r>
            <a:r>
              <a:rPr lang="en-US" sz="2200" dirty="0"/>
              <a:t>. The darker the bin, the stronger the signal. This plot is a representation of our folding process. </a:t>
            </a:r>
          </a:p>
        </p:txBody>
      </p:sp>
      <p:pic>
        <p:nvPicPr>
          <p:cNvPr id="4" name="Picture 3"/>
          <p:cNvPicPr>
            <a:picLocks noChangeAspect="1"/>
          </p:cNvPicPr>
          <p:nvPr/>
        </p:nvPicPr>
        <p:blipFill>
          <a:blip r:embed="rId2"/>
          <a:stretch>
            <a:fillRect/>
          </a:stretch>
        </p:blipFill>
        <p:spPr>
          <a:xfrm>
            <a:off x="8013701" y="1506252"/>
            <a:ext cx="3276599" cy="458978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3" name="Rectangle 2"/>
          <p:cNvSpPr/>
          <p:nvPr/>
        </p:nvSpPr>
        <p:spPr>
          <a:xfrm>
            <a:off x="3908011" y="323334"/>
            <a:ext cx="4910127" cy="923330"/>
          </a:xfrm>
          <a:prstGeom prst="rect">
            <a:avLst/>
          </a:prstGeom>
        </p:spPr>
        <p:txBody>
          <a:bodyPr wrap="none">
            <a:spAutoFit/>
          </a:bodyPr>
          <a:lstStyle/>
          <a:p>
            <a:r>
              <a:rPr lang="en-US" sz="5400" dirty="0">
                <a:latin typeface="+mj-lt"/>
              </a:rPr>
              <a:t>Pulsar Observing</a:t>
            </a:r>
          </a:p>
        </p:txBody>
      </p:sp>
      <p:sp>
        <p:nvSpPr>
          <p:cNvPr id="6"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15</a:t>
            </a:fld>
            <a:endParaRPr lang="en-US"/>
          </a:p>
        </p:txBody>
      </p:sp>
    </p:spTree>
    <p:extLst>
      <p:ext uri="{BB962C8B-B14F-4D97-AF65-F5344CB8AC3E}">
        <p14:creationId xmlns:p14="http://schemas.microsoft.com/office/powerpoint/2010/main" val="2691242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8599" y="1521926"/>
            <a:ext cx="9664701" cy="4832092"/>
          </a:xfrm>
          <a:prstGeom prst="rect">
            <a:avLst/>
          </a:prstGeom>
          <a:noFill/>
        </p:spPr>
        <p:txBody>
          <a:bodyPr wrap="square" rtlCol="0">
            <a:spAutoFit/>
          </a:bodyPr>
          <a:lstStyle/>
          <a:p>
            <a:r>
              <a:rPr lang="en-US" sz="2200" b="1" dirty="0"/>
              <a:t>Time Series &amp; Pulse Proﬁle Panel (Continued). </a:t>
            </a:r>
          </a:p>
          <a:p>
            <a:endParaRPr lang="en-US" sz="2200" dirty="0"/>
          </a:p>
          <a:p>
            <a:r>
              <a:rPr lang="en-US" sz="2200" dirty="0"/>
              <a:t>Each row on this plot is a sub-fold, i.e. a fold of a small chunk of our data that is a few seconds long. The small chunk is the “height” of a bin, and is called a sub-integration. The “width” of each row is equal to the length of the fold, which is the period of the candidate. </a:t>
            </a:r>
          </a:p>
          <a:p>
            <a:endParaRPr lang="en-US" sz="2200" dirty="0"/>
          </a:p>
          <a:p>
            <a:r>
              <a:rPr lang="en-US" sz="2200" dirty="0"/>
              <a:t>The y-axis is labeled as “Time (s)” and is the time in seconds since the start of our observation. The x-axis is labeled as “Phase” and goes from 0 to 2.0. A phase of 0.5 means that the pulsar has gone through half a rotation; a phase of 1.0 indicates one full rotation; a phase of 1.5 indicates one and a half rotations, and so on. Each sub-fold is equal to one full rotation, so showing the phase going from 0.0 to 1.0 is the same as showing a full sub-fold. Two full rotations are shown for clarity, should the pulse land at a phase of 1.0 and be on the edge of the plot and hard to see.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4" name="Rectangle 3"/>
          <p:cNvSpPr/>
          <p:nvPr/>
        </p:nvSpPr>
        <p:spPr>
          <a:xfrm>
            <a:off x="3761586" y="359370"/>
            <a:ext cx="4910127" cy="923330"/>
          </a:xfrm>
          <a:prstGeom prst="rect">
            <a:avLst/>
          </a:prstGeom>
        </p:spPr>
        <p:txBody>
          <a:bodyPr wrap="none">
            <a:spAutoFit/>
          </a:bodyPr>
          <a:lstStyle/>
          <a:p>
            <a:r>
              <a:rPr lang="en-US" sz="5400" dirty="0">
                <a:latin typeface="+mj-lt"/>
              </a:rPr>
              <a:t>Pulsar Observing</a:t>
            </a:r>
          </a:p>
        </p:txBody>
      </p:sp>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16</a:t>
            </a:fld>
            <a:endParaRPr lang="en-US"/>
          </a:p>
        </p:txBody>
      </p:sp>
    </p:spTree>
    <p:extLst>
      <p:ext uri="{BB962C8B-B14F-4D97-AF65-F5344CB8AC3E}">
        <p14:creationId xmlns:p14="http://schemas.microsoft.com/office/powerpoint/2010/main" val="3665568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2300" y="1963515"/>
            <a:ext cx="4902200" cy="4154984"/>
          </a:xfrm>
          <a:prstGeom prst="rect">
            <a:avLst/>
          </a:prstGeom>
          <a:noFill/>
        </p:spPr>
        <p:txBody>
          <a:bodyPr wrap="square" rtlCol="0">
            <a:spAutoFit/>
          </a:bodyPr>
          <a:lstStyle/>
          <a:p>
            <a:r>
              <a:rPr lang="en-US" sz="2400" b="1" dirty="0"/>
              <a:t>Pulse Profile Panel</a:t>
            </a:r>
          </a:p>
          <a:p>
            <a:endParaRPr lang="en-US" sz="2400" b="1" dirty="0"/>
          </a:p>
          <a:p>
            <a:r>
              <a:rPr lang="en-US" sz="2400" dirty="0"/>
              <a:t>Shows the strength of the pulse as a function of phase. This is the result of the full folding process. To make it, we add up, or </a:t>
            </a:r>
            <a:r>
              <a:rPr lang="en-US" sz="2400" b="1" dirty="0"/>
              <a:t>integrate</a:t>
            </a:r>
            <a:r>
              <a:rPr lang="en-US" sz="2400" dirty="0"/>
              <a:t>, the results of all the sub-folds. The peak corresponds to when the pulsar is “on”, and the random lines that you see when we are “oﬀ-pulse” is the background noise. </a:t>
            </a:r>
          </a:p>
        </p:txBody>
      </p:sp>
      <p:pic>
        <p:nvPicPr>
          <p:cNvPr id="3" name="Picture 2"/>
          <p:cNvPicPr>
            <a:picLocks noChangeAspect="1"/>
          </p:cNvPicPr>
          <p:nvPr/>
        </p:nvPicPr>
        <p:blipFill>
          <a:blip r:embed="rId2"/>
          <a:stretch>
            <a:fillRect/>
          </a:stretch>
        </p:blipFill>
        <p:spPr>
          <a:xfrm>
            <a:off x="7223943" y="1963515"/>
            <a:ext cx="3837758" cy="317546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Rectangle 4"/>
          <p:cNvSpPr/>
          <p:nvPr/>
        </p:nvSpPr>
        <p:spPr>
          <a:xfrm>
            <a:off x="3657600" y="672395"/>
            <a:ext cx="4834785" cy="923330"/>
          </a:xfrm>
          <a:prstGeom prst="rect">
            <a:avLst/>
          </a:prstGeom>
        </p:spPr>
        <p:txBody>
          <a:bodyPr wrap="none">
            <a:spAutoFit/>
          </a:bodyPr>
          <a:lstStyle/>
          <a:p>
            <a:r>
              <a:rPr lang="en-US" sz="5400" dirty="0">
                <a:latin typeface="+mj-lt"/>
              </a:rPr>
              <a:t>Pulsar Observing</a:t>
            </a:r>
          </a:p>
        </p:txBody>
      </p:sp>
      <p:sp>
        <p:nvSpPr>
          <p:cNvPr id="6"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17</a:t>
            </a:fld>
            <a:endParaRPr lang="en-US"/>
          </a:p>
        </p:txBody>
      </p:sp>
    </p:spTree>
    <p:extLst>
      <p:ext uri="{BB962C8B-B14F-4D97-AF65-F5344CB8AC3E}">
        <p14:creationId xmlns:p14="http://schemas.microsoft.com/office/powerpoint/2010/main" val="3244056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34728" y="1725410"/>
            <a:ext cx="3746072" cy="3942533"/>
          </a:xfrm>
          <a:prstGeom prst="rect">
            <a:avLst/>
          </a:prstGeom>
        </p:spPr>
      </p:pic>
      <p:sp>
        <p:nvSpPr>
          <p:cNvPr id="3" name="Rectangle 2"/>
          <p:cNvSpPr/>
          <p:nvPr/>
        </p:nvSpPr>
        <p:spPr>
          <a:xfrm>
            <a:off x="1879600" y="1830589"/>
            <a:ext cx="5486400" cy="3837354"/>
          </a:xfrm>
          <a:prstGeom prst="rect">
            <a:avLst/>
          </a:prstGeom>
        </p:spPr>
        <p:txBody>
          <a:bodyPr wrap="square">
            <a:spAutoFit/>
          </a:bodyPr>
          <a:lstStyle/>
          <a:p>
            <a:r>
              <a:rPr lang="en-US" sz="2400" b="1" dirty="0"/>
              <a:t>Phase and Observing Frequency Panel</a:t>
            </a:r>
          </a:p>
          <a:p>
            <a:endParaRPr lang="en-US" sz="2400" b="1" dirty="0"/>
          </a:p>
          <a:p>
            <a:r>
              <a:rPr lang="en-US" sz="2400" dirty="0"/>
              <a:t>This panel shows the strength of the signal as a function of both phase and observing frequency. The sub-band tells us how our instruments are breaking down the wide range of frequencies into small chunks. There is an increase in the strength of the signal at a single phase, and it is spread across all frequencies.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Rectangle 4"/>
          <p:cNvSpPr/>
          <p:nvPr/>
        </p:nvSpPr>
        <p:spPr>
          <a:xfrm>
            <a:off x="3844511" y="628134"/>
            <a:ext cx="4910127" cy="923330"/>
          </a:xfrm>
          <a:prstGeom prst="rect">
            <a:avLst/>
          </a:prstGeom>
        </p:spPr>
        <p:txBody>
          <a:bodyPr wrap="none">
            <a:spAutoFit/>
          </a:bodyPr>
          <a:lstStyle/>
          <a:p>
            <a:r>
              <a:rPr lang="en-US" sz="5400" dirty="0">
                <a:latin typeface="+mj-lt"/>
              </a:rPr>
              <a:t>Pulsar Observing</a:t>
            </a:r>
          </a:p>
        </p:txBody>
      </p:sp>
      <p:sp>
        <p:nvSpPr>
          <p:cNvPr id="6"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18</a:t>
            </a:fld>
            <a:endParaRPr lang="en-US"/>
          </a:p>
        </p:txBody>
      </p:sp>
    </p:spTree>
    <p:extLst>
      <p:ext uri="{BB962C8B-B14F-4D97-AF65-F5344CB8AC3E}">
        <p14:creationId xmlns:p14="http://schemas.microsoft.com/office/powerpoint/2010/main" val="899107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0785" y="1056432"/>
            <a:ext cx="10459915" cy="5509200"/>
          </a:xfrm>
          <a:prstGeom prst="rect">
            <a:avLst/>
          </a:prstGeom>
        </p:spPr>
        <p:txBody>
          <a:bodyPr wrap="square">
            <a:spAutoFit/>
          </a:bodyPr>
          <a:lstStyle/>
          <a:p>
            <a:r>
              <a:rPr lang="en-US" sz="2200" b="1" dirty="0"/>
              <a:t>Phase and Observing Frequency Panel</a:t>
            </a:r>
          </a:p>
          <a:p>
            <a:endParaRPr lang="en-US" sz="2200" dirty="0"/>
          </a:p>
          <a:p>
            <a:r>
              <a:rPr lang="en-US" sz="2200" dirty="0"/>
              <a:t>The phase on the x-axis, and the darker bins still mean that we detected a stronger signal. However, time on the y-axis has been replaced with frequency, or sub-band. This is the observing frequency (not the spin frequency). The frequency is measured in megahertz (MHz).  The spin frequency is usually no higher than a few hundred hertz. </a:t>
            </a:r>
          </a:p>
          <a:p>
            <a:endParaRPr lang="en-US" sz="2200" dirty="0"/>
          </a:p>
          <a:p>
            <a:r>
              <a:rPr lang="en-US" sz="2200" dirty="0"/>
              <a:t>In addition to being labeled with “Frequency (MHz)”, the y-axis is also labeled as “Sub-band”. The instruments used to collect and measure the radio signals break down the signal into small chunks of observing frequency, called sub-bands. It is typical to use 32 or 64 sub-bands. Each gray bin in this image represents the power collected in a single sub-band over the full observation.  It is the power collected in a small chunk of the observing frequency.  If you look closely, you should see an increase in signal strength, which appears as a dark line on our plot. You should see it at the same phase in both the time series and frequency/sub-band plots. Examining the characteristics of this signal helps us to determine if we are looking at a real pulsar or some source of RFI.</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Rectangle 4"/>
          <p:cNvSpPr/>
          <p:nvPr/>
        </p:nvSpPr>
        <p:spPr>
          <a:xfrm>
            <a:off x="3869536" y="243388"/>
            <a:ext cx="4910127" cy="923330"/>
          </a:xfrm>
          <a:prstGeom prst="rect">
            <a:avLst/>
          </a:prstGeom>
        </p:spPr>
        <p:txBody>
          <a:bodyPr wrap="none">
            <a:spAutoFit/>
          </a:bodyPr>
          <a:lstStyle/>
          <a:p>
            <a:r>
              <a:rPr lang="en-US" sz="5400" dirty="0">
                <a:latin typeface="+mj-lt"/>
              </a:rPr>
              <a:t>Pulsar Observing</a:t>
            </a:r>
          </a:p>
        </p:txBody>
      </p:sp>
      <p:sp>
        <p:nvSpPr>
          <p:cNvPr id="6"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19</a:t>
            </a:fld>
            <a:endParaRPr lang="en-US"/>
          </a:p>
        </p:txBody>
      </p:sp>
    </p:spTree>
    <p:extLst>
      <p:ext uri="{BB962C8B-B14F-4D97-AF65-F5344CB8AC3E}">
        <p14:creationId xmlns:p14="http://schemas.microsoft.com/office/powerpoint/2010/main" val="2584911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75013"/>
            <a:ext cx="9144000" cy="914400"/>
          </a:xfrm>
        </p:spPr>
        <p:txBody>
          <a:bodyPr>
            <a:normAutofit/>
          </a:bodyPr>
          <a:lstStyle/>
          <a:p>
            <a:r>
              <a:rPr lang="en-US" sz="5400" dirty="0"/>
              <a:t>Agenda</a:t>
            </a:r>
          </a:p>
        </p:txBody>
      </p:sp>
      <p:sp>
        <p:nvSpPr>
          <p:cNvPr id="3" name="Subtitle 2"/>
          <p:cNvSpPr>
            <a:spLocks noGrp="1"/>
          </p:cNvSpPr>
          <p:nvPr>
            <p:ph type="subTitle" idx="1"/>
          </p:nvPr>
        </p:nvSpPr>
        <p:spPr>
          <a:xfrm>
            <a:off x="1524000" y="1505243"/>
            <a:ext cx="9144000" cy="3657600"/>
          </a:xfrm>
        </p:spPr>
        <p:txBody>
          <a:bodyPr>
            <a:normAutofit fontScale="77500" lnSpcReduction="20000"/>
          </a:bodyPr>
          <a:lstStyle/>
          <a:p>
            <a:pPr marL="342900" indent="-342900" algn="l">
              <a:buFont typeface="Arial" panose="020B0604020202020204" pitchFamily="34" charset="0"/>
              <a:buChar char="•"/>
            </a:pPr>
            <a:r>
              <a:rPr lang="en-US" sz="3600" dirty="0"/>
              <a:t>20m Project Updates</a:t>
            </a:r>
          </a:p>
          <a:p>
            <a:pPr marL="342900" indent="-342900" algn="l">
              <a:buFont typeface="Arial" panose="020B0604020202020204" pitchFamily="34" charset="0"/>
              <a:buChar char="•"/>
            </a:pPr>
            <a:r>
              <a:rPr lang="en-US" sz="3600" dirty="0"/>
              <a:t>20m Dish Demo</a:t>
            </a:r>
          </a:p>
          <a:p>
            <a:pPr marL="342900" indent="-342900" algn="l">
              <a:buFont typeface="Arial" panose="020B0604020202020204" pitchFamily="34" charset="0"/>
              <a:buChar char="•"/>
            </a:pPr>
            <a:r>
              <a:rPr lang="en-US" sz="3600" dirty="0"/>
              <a:t>Pulsar Observing (Featured Demo based on Ryan S. Lynch’s “Searching for and Identifying Pulsars” guide posted on the internet)</a:t>
            </a:r>
          </a:p>
          <a:p>
            <a:pPr marL="342900" indent="-342900" algn="l">
              <a:buFont typeface="Arial" panose="020B0604020202020204" pitchFamily="34" charset="0"/>
              <a:buChar char="•"/>
            </a:pPr>
            <a:r>
              <a:rPr lang="en-US" sz="3600" dirty="0"/>
              <a:t>Glossaries</a:t>
            </a:r>
          </a:p>
          <a:p>
            <a:pPr marL="342900" indent="-342900" algn="l">
              <a:buFont typeface="Arial" panose="020B0604020202020204" pitchFamily="34" charset="0"/>
              <a:buChar char="•"/>
            </a:pPr>
            <a:r>
              <a:rPr lang="en-US" sz="3600" dirty="0"/>
              <a:t>Pulsar Search </a:t>
            </a:r>
            <a:r>
              <a:rPr lang="en-US" sz="3600" dirty="0" err="1"/>
              <a:t>Collaboratory</a:t>
            </a:r>
            <a:r>
              <a:rPr lang="en-US" sz="3600" dirty="0"/>
              <a:t> (PSC) Data</a:t>
            </a:r>
          </a:p>
          <a:p>
            <a:pPr marL="342900" indent="-342900" algn="l">
              <a:buFont typeface="Arial" panose="020B0604020202020204" pitchFamily="34" charset="0"/>
              <a:buChar char="•"/>
            </a:pPr>
            <a:r>
              <a:rPr lang="en-US" sz="3600" dirty="0"/>
              <a:t>Other Projects Ideas</a:t>
            </a:r>
          </a:p>
          <a:p>
            <a:pPr marL="342900" indent="-342900" algn="l">
              <a:buFont typeface="Arial" panose="020B0604020202020204" pitchFamily="34" charset="0"/>
              <a:buChar char="•"/>
            </a:pPr>
            <a:r>
              <a:rPr lang="en-US" sz="3600" dirty="0"/>
              <a:t>SARA Analytical Section Open Forum</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4"/>
          <p:cNvSpPr>
            <a:spLocks noGrp="1"/>
          </p:cNvSpPr>
          <p:nvPr>
            <p:ph type="sldNum" sz="quarter" idx="12"/>
          </p:nvPr>
        </p:nvSpPr>
        <p:spPr/>
        <p:txBody>
          <a:bodyPr/>
          <a:lstStyle/>
          <a:p>
            <a:fld id="{CA8D75EB-B86C-434C-A07B-B887823EC4F8}" type="slidenum">
              <a:rPr lang="en-US" smtClean="0"/>
              <a:t>2</a:t>
            </a:fld>
            <a:endParaRPr lang="en-US"/>
          </a:p>
        </p:txBody>
      </p:sp>
    </p:spTree>
    <p:extLst>
      <p:ext uri="{BB962C8B-B14F-4D97-AF65-F5344CB8AC3E}">
        <p14:creationId xmlns:p14="http://schemas.microsoft.com/office/powerpoint/2010/main" val="3150715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0" y="1579771"/>
            <a:ext cx="9144000" cy="4401205"/>
          </a:xfrm>
          <a:prstGeom prst="rect">
            <a:avLst/>
          </a:prstGeom>
        </p:spPr>
        <p:txBody>
          <a:bodyPr wrap="square">
            <a:spAutoFit/>
          </a:bodyPr>
          <a:lstStyle/>
          <a:p>
            <a:r>
              <a:rPr lang="en-US" sz="2000" b="1" dirty="0"/>
              <a:t>Dispersion Measure Panel</a:t>
            </a:r>
          </a:p>
          <a:p>
            <a:endParaRPr lang="en-US" sz="2000" dirty="0"/>
          </a:p>
          <a:p>
            <a:r>
              <a:rPr lang="en-US" sz="2000" dirty="0"/>
              <a:t>The next figure shows another part of the </a:t>
            </a:r>
            <a:r>
              <a:rPr lang="en-US" sz="2000" dirty="0" err="1"/>
              <a:t>prepfold</a:t>
            </a:r>
            <a:r>
              <a:rPr lang="en-US" sz="2000" dirty="0"/>
              <a:t> plot.  The x-axis is labeled as “DM”, and the y-axis as “Reduced χ2”.  DM stands for Dispersion Measure. The dispersion measure tells us something about the space between Earth and the pulsar. Space is ﬁlled with many things. One of the things are electrons. These electrons disperse the pulsar’s signal, causing lower observing frequencies to arrive later than higher observing frequencies. The electrons can also scatter the signal in much the same way smoke scatters visible light. </a:t>
            </a:r>
          </a:p>
          <a:p>
            <a:endParaRPr lang="en-US" sz="2000" dirty="0"/>
          </a:p>
          <a:p>
            <a:r>
              <a:rPr lang="en-US" sz="2000" dirty="0"/>
              <a:t>The symbol “χ” is the Greek letter “X”. The Reduced χ2 is a statistical value that indicates how well a model agrees with some actual data. A large value of Reduced χ2 means that the model and data are not in good agreement, and a Reduced χ2 of one means that they are. We use the Reduced χ2 in an uncommon way.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Rectangle 4"/>
          <p:cNvSpPr/>
          <p:nvPr/>
        </p:nvSpPr>
        <p:spPr>
          <a:xfrm>
            <a:off x="4260023" y="551934"/>
            <a:ext cx="4910127" cy="923330"/>
          </a:xfrm>
          <a:prstGeom prst="rect">
            <a:avLst/>
          </a:prstGeom>
        </p:spPr>
        <p:txBody>
          <a:bodyPr wrap="none">
            <a:spAutoFit/>
          </a:bodyPr>
          <a:lstStyle/>
          <a:p>
            <a:r>
              <a:rPr lang="en-US" sz="5400" dirty="0">
                <a:latin typeface="+mj-lt"/>
              </a:rPr>
              <a:t>Pulsar Observing</a:t>
            </a:r>
          </a:p>
        </p:txBody>
      </p:sp>
      <p:sp>
        <p:nvSpPr>
          <p:cNvPr id="6"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20</a:t>
            </a:fld>
            <a:endParaRPr lang="en-US"/>
          </a:p>
        </p:txBody>
      </p:sp>
    </p:spTree>
    <p:extLst>
      <p:ext uri="{BB962C8B-B14F-4D97-AF65-F5344CB8AC3E}">
        <p14:creationId xmlns:p14="http://schemas.microsoft.com/office/powerpoint/2010/main" val="1389780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73900" y="1280503"/>
            <a:ext cx="4711700" cy="2406758"/>
          </a:xfrm>
          <a:prstGeom prst="rect">
            <a:avLst/>
          </a:prstGeom>
        </p:spPr>
      </p:pic>
      <p:sp>
        <p:nvSpPr>
          <p:cNvPr id="3" name="Rectangle 2"/>
          <p:cNvSpPr/>
          <p:nvPr/>
        </p:nvSpPr>
        <p:spPr>
          <a:xfrm>
            <a:off x="7835900" y="3746500"/>
            <a:ext cx="3187700" cy="2585323"/>
          </a:xfrm>
          <a:prstGeom prst="rect">
            <a:avLst/>
          </a:prstGeom>
        </p:spPr>
        <p:txBody>
          <a:bodyPr wrap="square">
            <a:spAutoFit/>
          </a:bodyPr>
          <a:lstStyle/>
          <a:p>
            <a:r>
              <a:rPr lang="en-US" dirty="0"/>
              <a:t>This panel shows the Dispersion Measure, or DM. The DM is a way of quantifying the number of electrons that the pulsar’s signal must travel through to reach the Earth. The y-axis is the Reduced χ2. A real pulsar should have a peak value of Reduced χ2 at a non-zero DM.</a:t>
            </a:r>
          </a:p>
        </p:txBody>
      </p:sp>
      <p:sp>
        <p:nvSpPr>
          <p:cNvPr id="4" name="Rectangle 3"/>
          <p:cNvSpPr/>
          <p:nvPr/>
        </p:nvSpPr>
        <p:spPr>
          <a:xfrm>
            <a:off x="1524000" y="1409700"/>
            <a:ext cx="5549900" cy="4708981"/>
          </a:xfrm>
          <a:prstGeom prst="rect">
            <a:avLst/>
          </a:prstGeom>
        </p:spPr>
        <p:txBody>
          <a:bodyPr wrap="square">
            <a:spAutoFit/>
          </a:bodyPr>
          <a:lstStyle/>
          <a:p>
            <a:r>
              <a:rPr lang="en-US" sz="2000" b="1" dirty="0"/>
              <a:t>Dispersion Measure Panel</a:t>
            </a:r>
          </a:p>
          <a:p>
            <a:endParaRPr lang="en-US" sz="2000" dirty="0"/>
          </a:p>
          <a:p>
            <a:r>
              <a:rPr lang="en-US" sz="2000" dirty="0"/>
              <a:t>The peak of the curve shows the most likely value of DM. Ideally, we would like to see a sharp peak at one value of DM. This would mean that the DM is well measured. If the peak is broader, it means that the DM measurement is less certain.</a:t>
            </a:r>
          </a:p>
          <a:p>
            <a:endParaRPr lang="en-US" sz="2000" dirty="0"/>
          </a:p>
          <a:p>
            <a:r>
              <a:rPr lang="en-US" sz="2000" dirty="0"/>
              <a:t>If the curve reaches its highest point at a DM of zero, then the signal must not have traveled through any electrons to get to Earth. That must mean that the signal actually originated at the Earth, and is actually RFI. The DM of a signal is one of the best ways we have of distinguishing between RFI and a true astronomical signal from space.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6" name="Rectangle 5"/>
          <p:cNvSpPr/>
          <p:nvPr/>
        </p:nvSpPr>
        <p:spPr>
          <a:xfrm>
            <a:off x="3869911" y="297934"/>
            <a:ext cx="4910127" cy="923330"/>
          </a:xfrm>
          <a:prstGeom prst="rect">
            <a:avLst/>
          </a:prstGeom>
        </p:spPr>
        <p:txBody>
          <a:bodyPr wrap="none">
            <a:spAutoFit/>
          </a:bodyPr>
          <a:lstStyle/>
          <a:p>
            <a:r>
              <a:rPr lang="en-US" sz="5400" dirty="0">
                <a:latin typeface="+mj-lt"/>
              </a:rPr>
              <a:t>Pulsar Observing</a:t>
            </a:r>
          </a:p>
        </p:txBody>
      </p:sp>
      <p:sp>
        <p:nvSpPr>
          <p:cNvPr id="7"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21</a:t>
            </a:fld>
            <a:endParaRPr lang="en-US"/>
          </a:p>
        </p:txBody>
      </p:sp>
    </p:spTree>
    <p:extLst>
      <p:ext uri="{BB962C8B-B14F-4D97-AF65-F5344CB8AC3E}">
        <p14:creationId xmlns:p14="http://schemas.microsoft.com/office/powerpoint/2010/main" val="3175342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3200" y="1277719"/>
            <a:ext cx="10020300" cy="2062103"/>
          </a:xfrm>
          <a:prstGeom prst="rect">
            <a:avLst/>
          </a:prstGeom>
        </p:spPr>
        <p:txBody>
          <a:bodyPr wrap="square">
            <a:spAutoFit/>
          </a:bodyPr>
          <a:lstStyle/>
          <a:p>
            <a:r>
              <a:rPr lang="en-US" sz="2000" b="1" dirty="0"/>
              <a:t>Period and Period Derivative Panels</a:t>
            </a:r>
          </a:p>
          <a:p>
            <a:endParaRPr lang="en-US" dirty="0"/>
          </a:p>
          <a:p>
            <a:r>
              <a:rPr lang="en-US" dirty="0"/>
              <a:t>The next two plot panels look similar to the plot of dispersion measure, having “Reduced χ2” on the y-axis. In the panel on the left the x-axis is labeled as “Period (</a:t>
            </a:r>
            <a:r>
              <a:rPr lang="en-US" dirty="0" err="1"/>
              <a:t>ms</a:t>
            </a:r>
            <a:r>
              <a:rPr lang="en-US" dirty="0"/>
              <a:t>)” and in the panel on the right the x-axis is labeled as “P-dot (s/s)”.  The Period and P -dot have a number being subtracted from them. This number is the center of the plot, and is subtracted so that we can easily tell how far the peak of the curve lies from this central value. It should be a sharp peak, indicating that we have measured the period well.</a:t>
            </a:r>
          </a:p>
        </p:txBody>
      </p:sp>
      <p:sp>
        <p:nvSpPr>
          <p:cNvPr id="3" name="Rectangle 2"/>
          <p:cNvSpPr/>
          <p:nvPr/>
        </p:nvSpPr>
        <p:spPr>
          <a:xfrm>
            <a:off x="1473200" y="3416300"/>
            <a:ext cx="10121900" cy="2862322"/>
          </a:xfrm>
          <a:prstGeom prst="rect">
            <a:avLst/>
          </a:prstGeom>
        </p:spPr>
        <p:txBody>
          <a:bodyPr wrap="square">
            <a:spAutoFit/>
          </a:bodyPr>
          <a:lstStyle/>
          <a:p>
            <a:r>
              <a:rPr lang="en-US" dirty="0"/>
              <a:t>The P -dot, or Period Derivative, is the ﬁrst time derivative of the period.  It shows how much the period is changing over time. It has units of “seconds per second”—the number of seconds by which the pulsar’s rotation speeds up or slows down over the course of a single second. The period of a pulsar changes very slowly, so these numbers are very small.  Generally speaking, pulsars ought to be slowing down, but the motion of the pulsar relative to our solar system can cause the rotation to appear to speed up. This motion could be induced by something like a companion star or planets orbiting the pulsar. When determining whether a candidate is a true pulsar or RFI you should look for a sharp peak in the Reduced χ2 vs. P-dot curve. This indicates that the candidate has a well deﬁned Period Derivative. Isolated pulsars typically have a P -dot that is too small to measure in a short observation, and hence appears to be zero. If the P -dot is non-zero and the pulsar is real, then you have found a binary pulsar.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Rectangle 4"/>
          <p:cNvSpPr/>
          <p:nvPr/>
        </p:nvSpPr>
        <p:spPr>
          <a:xfrm>
            <a:off x="3869911" y="247134"/>
            <a:ext cx="4910127" cy="923330"/>
          </a:xfrm>
          <a:prstGeom prst="rect">
            <a:avLst/>
          </a:prstGeom>
        </p:spPr>
        <p:txBody>
          <a:bodyPr wrap="none">
            <a:spAutoFit/>
          </a:bodyPr>
          <a:lstStyle/>
          <a:p>
            <a:r>
              <a:rPr lang="en-US" sz="5400" dirty="0">
                <a:latin typeface="+mj-lt"/>
              </a:rPr>
              <a:t>Pulsar Observing</a:t>
            </a:r>
          </a:p>
        </p:txBody>
      </p:sp>
      <p:sp>
        <p:nvSpPr>
          <p:cNvPr id="6"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22</a:t>
            </a:fld>
            <a:endParaRPr lang="en-US"/>
          </a:p>
        </p:txBody>
      </p:sp>
    </p:spTree>
    <p:extLst>
      <p:ext uri="{BB962C8B-B14F-4D97-AF65-F5344CB8AC3E}">
        <p14:creationId xmlns:p14="http://schemas.microsoft.com/office/powerpoint/2010/main" val="425700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06327" y="3886200"/>
            <a:ext cx="8374352" cy="2216973"/>
          </a:xfrm>
          <a:prstGeom prst="rect">
            <a:avLst/>
          </a:prstGeom>
        </p:spPr>
      </p:pic>
      <p:sp>
        <p:nvSpPr>
          <p:cNvPr id="3" name="Rectangle 2"/>
          <p:cNvSpPr/>
          <p:nvPr/>
        </p:nvSpPr>
        <p:spPr>
          <a:xfrm>
            <a:off x="2373027" y="1906062"/>
            <a:ext cx="7874937" cy="1631216"/>
          </a:xfrm>
          <a:prstGeom prst="rect">
            <a:avLst/>
          </a:prstGeom>
        </p:spPr>
        <p:txBody>
          <a:bodyPr wrap="square">
            <a:spAutoFit/>
          </a:bodyPr>
          <a:lstStyle/>
          <a:p>
            <a:r>
              <a:rPr lang="en-US" sz="2000" b="1" dirty="0"/>
              <a:t>Period and Period Derivative Panels</a:t>
            </a:r>
          </a:p>
          <a:p>
            <a:endParaRPr lang="en-US" sz="2000" dirty="0"/>
          </a:p>
          <a:p>
            <a:r>
              <a:rPr lang="en-US" sz="2000" dirty="0"/>
              <a:t>These two panels show the Period and P -dot. The y-axis is the Reduced χ2. Ideally, you should see a sharp peak in Reduced χ2, which indicates that the Period or Period derivative have been well measured.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Rectangle 4"/>
          <p:cNvSpPr/>
          <p:nvPr/>
        </p:nvSpPr>
        <p:spPr>
          <a:xfrm>
            <a:off x="3659050" y="756196"/>
            <a:ext cx="4910127" cy="923330"/>
          </a:xfrm>
          <a:prstGeom prst="rect">
            <a:avLst/>
          </a:prstGeom>
        </p:spPr>
        <p:txBody>
          <a:bodyPr wrap="none">
            <a:spAutoFit/>
          </a:bodyPr>
          <a:lstStyle/>
          <a:p>
            <a:r>
              <a:rPr lang="en-US" sz="5400" dirty="0">
                <a:latin typeface="+mj-lt"/>
              </a:rPr>
              <a:t>Pulsar Observing</a:t>
            </a:r>
          </a:p>
        </p:txBody>
      </p:sp>
      <p:sp>
        <p:nvSpPr>
          <p:cNvPr id="6"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23</a:t>
            </a:fld>
            <a:endParaRPr lang="en-US"/>
          </a:p>
        </p:txBody>
      </p:sp>
    </p:spTree>
    <p:extLst>
      <p:ext uri="{BB962C8B-B14F-4D97-AF65-F5344CB8AC3E}">
        <p14:creationId xmlns:p14="http://schemas.microsoft.com/office/powerpoint/2010/main" val="2498795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8000" y="1559398"/>
            <a:ext cx="9582150" cy="3693319"/>
          </a:xfrm>
          <a:prstGeom prst="rect">
            <a:avLst/>
          </a:prstGeom>
        </p:spPr>
        <p:txBody>
          <a:bodyPr wrap="square">
            <a:spAutoFit/>
          </a:bodyPr>
          <a:lstStyle/>
          <a:p>
            <a:r>
              <a:rPr lang="en-US" b="1" dirty="0"/>
              <a:t>Period/Spin Frequency vs. P-Dot/F-Dot Panel</a:t>
            </a:r>
          </a:p>
          <a:p>
            <a:endParaRPr lang="en-US" dirty="0"/>
          </a:p>
          <a:p>
            <a:r>
              <a:rPr lang="en-US" dirty="0"/>
              <a:t>The next figure is the previous two plots put together. The x-axis is the Period or Spin Frequency, shifted so that the center of the plot corresponds to zero. The y-axis is P-dot or F-dot (F-dot being the change in spin frequency). The colors represent the Reduced χ2, with red meaning a high Reduced χ2 and purple meaning a low Reduced χ2. This is very similar to an elevation map. Instead of lines of constant elevation, we have colors of constant Reduced χ2. To make this plot, we take the two curves from the previous two plots, and combine them. If you imagined the plot coming out of the page and being three dimensional, the red areas would correspond to the peaks and the purple areas to the “lowlands” in the Reduced χ2 curves. You can also think of the prior two plots as cross-sections of the peak of next Figure.</a:t>
            </a:r>
          </a:p>
          <a:p>
            <a:endParaRPr lang="en-US" dirty="0"/>
          </a:p>
          <a:p>
            <a:endParaRPr lang="en-US" dirty="0"/>
          </a:p>
        </p:txBody>
      </p:sp>
      <p:sp>
        <p:nvSpPr>
          <p:cNvPr id="5" name="Rectangle 4"/>
          <p:cNvSpPr/>
          <p:nvPr/>
        </p:nvSpPr>
        <p:spPr>
          <a:xfrm>
            <a:off x="1778000" y="4791052"/>
            <a:ext cx="9372600" cy="923330"/>
          </a:xfrm>
          <a:prstGeom prst="rect">
            <a:avLst/>
          </a:prstGeom>
        </p:spPr>
        <p:txBody>
          <a:bodyPr wrap="square">
            <a:spAutoFit/>
          </a:bodyPr>
          <a:lstStyle/>
          <a:p>
            <a:r>
              <a:rPr lang="en-US" dirty="0"/>
              <a:t>Ideally, we should see a well deﬁned region of red, and only one well deﬁned region of red, in this plot. If there are other well deﬁned regions of red, then our measurements might not be very good. Usually, this is only an issue for weak pulsars or strong, variable RFI.</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3" name="Rectangle 2"/>
          <p:cNvSpPr/>
          <p:nvPr/>
        </p:nvSpPr>
        <p:spPr>
          <a:xfrm>
            <a:off x="3539711" y="496368"/>
            <a:ext cx="4834785" cy="923330"/>
          </a:xfrm>
          <a:prstGeom prst="rect">
            <a:avLst/>
          </a:prstGeom>
        </p:spPr>
        <p:txBody>
          <a:bodyPr wrap="none">
            <a:spAutoFit/>
          </a:bodyPr>
          <a:lstStyle/>
          <a:p>
            <a:r>
              <a:rPr lang="en-US" sz="5400" dirty="0">
                <a:latin typeface="+mj-lt"/>
              </a:rPr>
              <a:t>Pulsar Observing</a:t>
            </a:r>
          </a:p>
        </p:txBody>
      </p:sp>
      <p:sp>
        <p:nvSpPr>
          <p:cNvPr id="6"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24</a:t>
            </a:fld>
            <a:endParaRPr lang="en-US"/>
          </a:p>
        </p:txBody>
      </p:sp>
    </p:spTree>
    <p:extLst>
      <p:ext uri="{BB962C8B-B14F-4D97-AF65-F5344CB8AC3E}">
        <p14:creationId xmlns:p14="http://schemas.microsoft.com/office/powerpoint/2010/main" val="2410142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50142" y="1820194"/>
            <a:ext cx="5229378" cy="3795160"/>
          </a:xfrm>
          <a:prstGeom prst="rect">
            <a:avLst/>
          </a:prstGeom>
        </p:spPr>
      </p:pic>
      <p:sp>
        <p:nvSpPr>
          <p:cNvPr id="3" name="Rectangle 2"/>
          <p:cNvSpPr/>
          <p:nvPr/>
        </p:nvSpPr>
        <p:spPr>
          <a:xfrm>
            <a:off x="1501042" y="1820194"/>
            <a:ext cx="4922943" cy="4247317"/>
          </a:xfrm>
          <a:prstGeom prst="rect">
            <a:avLst/>
          </a:prstGeom>
        </p:spPr>
        <p:txBody>
          <a:bodyPr wrap="square">
            <a:spAutoFit/>
          </a:bodyPr>
          <a:lstStyle/>
          <a:p>
            <a:r>
              <a:rPr lang="en-US" b="1" dirty="0"/>
              <a:t>Period/Spin Frequency vs. P-Dot/F-Dot Panel</a:t>
            </a:r>
          </a:p>
          <a:p>
            <a:endParaRPr lang="en-US" dirty="0"/>
          </a:p>
          <a:p>
            <a:r>
              <a:rPr lang="en-US" dirty="0"/>
              <a:t>In this panel, the Period and Period-dot are on the x- and y-axes, and the Reduced χ2 is represented by the diﬀerent colors. A high value of the Reduced χ2 is shown in red and a lower value in white or purple. This is similar to a topographic map that shows elevation using closely spaced lines. Notice that the x- and y-axis are also labeled with Frequency and Frequency-dot. Remember that frequency is essentially one divided by the period, so it is fairly easy to go between using Period and Period-dot and Frequency and Frequency-dot.</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Rectangle 4"/>
          <p:cNvSpPr/>
          <p:nvPr/>
        </p:nvSpPr>
        <p:spPr>
          <a:xfrm>
            <a:off x="3723428" y="431233"/>
            <a:ext cx="4834785" cy="923330"/>
          </a:xfrm>
          <a:prstGeom prst="rect">
            <a:avLst/>
          </a:prstGeom>
        </p:spPr>
        <p:txBody>
          <a:bodyPr wrap="none">
            <a:spAutoFit/>
          </a:bodyPr>
          <a:lstStyle/>
          <a:p>
            <a:r>
              <a:rPr lang="en-US" sz="5400" dirty="0">
                <a:latin typeface="+mj-lt"/>
              </a:rPr>
              <a:t>Pulsar Observing</a:t>
            </a:r>
          </a:p>
        </p:txBody>
      </p:sp>
      <p:sp>
        <p:nvSpPr>
          <p:cNvPr id="6"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25</a:t>
            </a:fld>
            <a:endParaRPr lang="en-US"/>
          </a:p>
        </p:txBody>
      </p:sp>
    </p:spTree>
    <p:extLst>
      <p:ext uri="{BB962C8B-B14F-4D97-AF65-F5344CB8AC3E}">
        <p14:creationId xmlns:p14="http://schemas.microsoft.com/office/powerpoint/2010/main" val="4049678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1300" y="1200874"/>
            <a:ext cx="10185400" cy="4985980"/>
          </a:xfrm>
          <a:prstGeom prst="rect">
            <a:avLst/>
          </a:prstGeom>
        </p:spPr>
        <p:txBody>
          <a:bodyPr wrap="square">
            <a:spAutoFit/>
          </a:bodyPr>
          <a:lstStyle/>
          <a:p>
            <a:r>
              <a:rPr lang="en-US" sz="2000" b="1" dirty="0"/>
              <a:t>Search Information Panel</a:t>
            </a:r>
          </a:p>
          <a:p>
            <a:endParaRPr lang="en-US" dirty="0"/>
          </a:p>
          <a:p>
            <a:r>
              <a:rPr lang="en-US" sz="2000" dirty="0"/>
              <a:t>In the original </a:t>
            </a:r>
            <a:r>
              <a:rPr lang="en-US" sz="2000" dirty="0" err="1"/>
              <a:t>prepfold</a:t>
            </a:r>
            <a:r>
              <a:rPr lang="en-US" sz="2000" dirty="0"/>
              <a:t> plot, there is a lot of text at the top. This is information about the search, the observations, and the candidate pulsar.  The Dispersion Measure and Period are labeled as Ptopo or Pbary. While both of these numbers can be determined by looking at the plots, they are also printed in the Search Information area for you. There are numbers in parentheses at the end of each value. This number is the error in the last decimal place. If you are interested in what the other terms mean, see the glossary.  </a:t>
            </a:r>
          </a:p>
          <a:p>
            <a:endParaRPr lang="en-US" sz="2000" dirty="0"/>
          </a:p>
          <a:p>
            <a:r>
              <a:rPr lang="en-US" sz="2000" dirty="0"/>
              <a:t>Ptopo is the period measured at the telescope, while Pbary is the period that would be measured if our telescope were placed at the center of mass of the solar system (also called the Barycenter). The solar system center of mass is just beyond the edge of the Sun (the photosphere).  The telescope is accelerating as the Earth rotates on its axis and orbits around the Sun.  Hence, the telescope is “running” towards or away from the pulsar, aﬀecting when pulses appear to arrive. The solar system center of mass isn’t accelerating very much, and so doesn’t suﬀer from this problem. It is a reference frame that all observers can agree 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Rectangle 4"/>
          <p:cNvSpPr/>
          <p:nvPr/>
        </p:nvSpPr>
        <p:spPr>
          <a:xfrm>
            <a:off x="3908011" y="272533"/>
            <a:ext cx="4834785" cy="923330"/>
          </a:xfrm>
          <a:prstGeom prst="rect">
            <a:avLst/>
          </a:prstGeom>
        </p:spPr>
        <p:txBody>
          <a:bodyPr wrap="none">
            <a:spAutoFit/>
          </a:bodyPr>
          <a:lstStyle/>
          <a:p>
            <a:r>
              <a:rPr lang="en-US" sz="5400" dirty="0">
                <a:latin typeface="+mj-lt"/>
              </a:rPr>
              <a:t>Pulsar Observing</a:t>
            </a:r>
          </a:p>
        </p:txBody>
      </p:sp>
      <p:sp>
        <p:nvSpPr>
          <p:cNvPr id="6"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26</a:t>
            </a:fld>
            <a:endParaRPr lang="en-US"/>
          </a:p>
        </p:txBody>
      </p:sp>
    </p:spTree>
    <p:extLst>
      <p:ext uri="{BB962C8B-B14F-4D97-AF65-F5344CB8AC3E}">
        <p14:creationId xmlns:p14="http://schemas.microsoft.com/office/powerpoint/2010/main" val="2276508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2900" y="1143000"/>
            <a:ext cx="4737099" cy="5324535"/>
          </a:xfrm>
          <a:prstGeom prst="rect">
            <a:avLst/>
          </a:prstGeom>
        </p:spPr>
        <p:txBody>
          <a:bodyPr wrap="square">
            <a:spAutoFit/>
          </a:bodyPr>
          <a:lstStyle/>
          <a:p>
            <a:r>
              <a:rPr lang="en-US" sz="2000" b="1" dirty="0"/>
              <a:t>Search Information Panel</a:t>
            </a:r>
          </a:p>
          <a:p>
            <a:endParaRPr lang="en-US" sz="2000" dirty="0"/>
          </a:p>
          <a:p>
            <a:r>
              <a:rPr lang="en-US" sz="2000" dirty="0"/>
              <a:t>The pulsar’s pulse proﬁle should be a narrow peak, not a broad bump.  The  figure shows an example of RFI that is spread out in phase, and consequently doesn’t have a narrow pulse proﬁle. </a:t>
            </a:r>
          </a:p>
          <a:p>
            <a:endParaRPr lang="en-US" sz="2000" dirty="0"/>
          </a:p>
          <a:p>
            <a:r>
              <a:rPr lang="en-US" sz="2000" dirty="0"/>
              <a:t>The beams of some pulsars can point at the Earth throughout most of the pulsar’s rotation, so some pulsars have fairly broad beams. Also, some pulsars don’t have a single, narrow beam, but instead have complicated beams with many diﬀerent bright and dim patches. This can cause the pulsar to have many peaks at diﬀerent phases. </a:t>
            </a:r>
          </a:p>
        </p:txBody>
      </p:sp>
      <p:pic>
        <p:nvPicPr>
          <p:cNvPr id="3" name="Picture 2"/>
          <p:cNvPicPr>
            <a:picLocks noChangeAspect="1"/>
          </p:cNvPicPr>
          <p:nvPr/>
        </p:nvPicPr>
        <p:blipFill>
          <a:blip r:embed="rId2"/>
          <a:stretch>
            <a:fillRect/>
          </a:stretch>
        </p:blipFill>
        <p:spPr>
          <a:xfrm>
            <a:off x="6513314" y="1390781"/>
            <a:ext cx="4853186" cy="3682738"/>
          </a:xfrm>
          <a:prstGeom prst="rect">
            <a:avLst/>
          </a:prstGeom>
        </p:spPr>
      </p:pic>
      <p:sp>
        <p:nvSpPr>
          <p:cNvPr id="4" name="Rectangle 3"/>
          <p:cNvSpPr/>
          <p:nvPr/>
        </p:nvSpPr>
        <p:spPr>
          <a:xfrm>
            <a:off x="6604000" y="5321300"/>
            <a:ext cx="4914900" cy="1200329"/>
          </a:xfrm>
          <a:prstGeom prst="rect">
            <a:avLst/>
          </a:prstGeom>
        </p:spPr>
        <p:txBody>
          <a:bodyPr wrap="square">
            <a:spAutoFit/>
          </a:bodyPr>
          <a:lstStyle/>
          <a:p>
            <a:r>
              <a:rPr lang="en-US" dirty="0"/>
              <a:t>A </a:t>
            </a:r>
            <a:r>
              <a:rPr lang="en-US" dirty="0" err="1"/>
              <a:t>prepfold</a:t>
            </a:r>
            <a:r>
              <a:rPr lang="en-US" dirty="0"/>
              <a:t> plot of some broadband RFI that shows up at a variety of phases. This RFI is also transient. Another clue that this is RFI is that the DM curve peaks at zero.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6" name="Rectangle 5"/>
          <p:cNvSpPr/>
          <p:nvPr/>
        </p:nvSpPr>
        <p:spPr>
          <a:xfrm>
            <a:off x="3623415" y="219670"/>
            <a:ext cx="4834785" cy="923330"/>
          </a:xfrm>
          <a:prstGeom prst="rect">
            <a:avLst/>
          </a:prstGeom>
        </p:spPr>
        <p:txBody>
          <a:bodyPr wrap="none">
            <a:spAutoFit/>
          </a:bodyPr>
          <a:lstStyle/>
          <a:p>
            <a:r>
              <a:rPr lang="en-US" sz="5400" dirty="0">
                <a:latin typeface="+mj-lt"/>
              </a:rPr>
              <a:t>Pulsar Observing</a:t>
            </a:r>
          </a:p>
        </p:txBody>
      </p:sp>
      <p:sp>
        <p:nvSpPr>
          <p:cNvPr id="7"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27</a:t>
            </a:fld>
            <a:endParaRPr lang="en-US"/>
          </a:p>
        </p:txBody>
      </p:sp>
    </p:spTree>
    <p:extLst>
      <p:ext uri="{BB962C8B-B14F-4D97-AF65-F5344CB8AC3E}">
        <p14:creationId xmlns:p14="http://schemas.microsoft.com/office/powerpoint/2010/main" val="1114173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0500" y="1579204"/>
            <a:ext cx="4749800" cy="4493538"/>
          </a:xfrm>
          <a:prstGeom prst="rect">
            <a:avLst/>
          </a:prstGeom>
        </p:spPr>
        <p:txBody>
          <a:bodyPr wrap="square">
            <a:spAutoFit/>
          </a:bodyPr>
          <a:lstStyle/>
          <a:p>
            <a:r>
              <a:rPr lang="en-US" sz="2200" b="1" dirty="0"/>
              <a:t>Binary Pulsars</a:t>
            </a:r>
          </a:p>
          <a:p>
            <a:endParaRPr lang="en-US" sz="2200" dirty="0"/>
          </a:p>
          <a:p>
            <a:r>
              <a:rPr lang="en-US" sz="2200" dirty="0"/>
              <a:t>It is possible for a pulsar’s signal to drift in phase. This will happen when the pulsar is highly accelerated, possibly due to a nearby companion star. These are binary systems, and you can see this in figure. The time domain plot for binary pulsars will exhibit this wave-like structure. The signal still shows up as a narrow curve, and it is smooth without any sudden jumps from one phase to another. </a:t>
            </a:r>
          </a:p>
        </p:txBody>
      </p:sp>
      <p:pic>
        <p:nvPicPr>
          <p:cNvPr id="3" name="Picture 2"/>
          <p:cNvPicPr>
            <a:picLocks noChangeAspect="1"/>
          </p:cNvPicPr>
          <p:nvPr/>
        </p:nvPicPr>
        <p:blipFill>
          <a:blip r:embed="rId2"/>
          <a:stretch>
            <a:fillRect/>
          </a:stretch>
        </p:blipFill>
        <p:spPr>
          <a:xfrm>
            <a:off x="6355857" y="1640502"/>
            <a:ext cx="4832843" cy="3523933"/>
          </a:xfrm>
          <a:prstGeom prst="rect">
            <a:avLst/>
          </a:prstGeom>
        </p:spPr>
      </p:pic>
      <p:sp>
        <p:nvSpPr>
          <p:cNvPr id="4" name="Rectangle 3"/>
          <p:cNvSpPr/>
          <p:nvPr/>
        </p:nvSpPr>
        <p:spPr>
          <a:xfrm>
            <a:off x="6604000" y="5369831"/>
            <a:ext cx="5105400" cy="923330"/>
          </a:xfrm>
          <a:prstGeom prst="rect">
            <a:avLst/>
          </a:prstGeom>
        </p:spPr>
        <p:txBody>
          <a:bodyPr wrap="square">
            <a:spAutoFit/>
          </a:bodyPr>
          <a:lstStyle/>
          <a:p>
            <a:r>
              <a:rPr lang="en-US" dirty="0"/>
              <a:t>A </a:t>
            </a:r>
            <a:r>
              <a:rPr lang="en-US" dirty="0" err="1"/>
              <a:t>prepfold</a:t>
            </a:r>
            <a:r>
              <a:rPr lang="en-US" dirty="0"/>
              <a:t> plot of a binary pulsar. You can see the eﬀects of the pulsar’s orbit as a wave-like structure in the time domain plot.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6" name="Rectangle 5"/>
          <p:cNvSpPr/>
          <p:nvPr/>
        </p:nvSpPr>
        <p:spPr>
          <a:xfrm>
            <a:off x="3501611" y="465818"/>
            <a:ext cx="4910127" cy="923330"/>
          </a:xfrm>
          <a:prstGeom prst="rect">
            <a:avLst/>
          </a:prstGeom>
        </p:spPr>
        <p:txBody>
          <a:bodyPr wrap="none">
            <a:spAutoFit/>
          </a:bodyPr>
          <a:lstStyle/>
          <a:p>
            <a:r>
              <a:rPr lang="en-US" sz="5400" dirty="0">
                <a:latin typeface="+mj-lt"/>
              </a:rPr>
              <a:t>Pulsar Observing</a:t>
            </a:r>
          </a:p>
        </p:txBody>
      </p:sp>
      <p:sp>
        <p:nvSpPr>
          <p:cNvPr id="7"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28</a:t>
            </a:fld>
            <a:endParaRPr lang="en-US"/>
          </a:p>
        </p:txBody>
      </p:sp>
    </p:spTree>
    <p:extLst>
      <p:ext uri="{BB962C8B-B14F-4D97-AF65-F5344CB8AC3E}">
        <p14:creationId xmlns:p14="http://schemas.microsoft.com/office/powerpoint/2010/main" val="1763755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4885" y="1201064"/>
            <a:ext cx="5111428" cy="5601533"/>
          </a:xfrm>
          <a:prstGeom prst="rect">
            <a:avLst/>
          </a:prstGeom>
        </p:spPr>
        <p:txBody>
          <a:bodyPr wrap="square">
            <a:spAutoFit/>
          </a:bodyPr>
          <a:lstStyle/>
          <a:p>
            <a:r>
              <a:rPr lang="en-US" sz="2000" b="1" dirty="0"/>
              <a:t>RFI Signals</a:t>
            </a:r>
          </a:p>
          <a:p>
            <a:endParaRPr lang="en-US" sz="2000" dirty="0"/>
          </a:p>
          <a:p>
            <a:r>
              <a:rPr lang="en-US" sz="2000" dirty="0"/>
              <a:t>Contrast the previous figure with this figure, which is actually RFI. It seems to have a wave-like structure, but the signal abruptly jumps in phase. This is something a real pulsar doesn’t do. </a:t>
            </a:r>
          </a:p>
          <a:p>
            <a:endParaRPr lang="en-US" sz="2000" dirty="0"/>
          </a:p>
          <a:p>
            <a:r>
              <a:rPr lang="en-US" sz="2000" dirty="0"/>
              <a:t>On the right: A </a:t>
            </a:r>
            <a:r>
              <a:rPr lang="en-US" sz="2000" dirty="0" err="1"/>
              <a:t>prepfold</a:t>
            </a:r>
            <a:r>
              <a:rPr lang="en-US" sz="2000" dirty="0"/>
              <a:t> plot of RFI that drifts in phase. Notice the phase jump at 8000 seconds. There are other indications that this is RFI. The signal is narrowband, the DM curve is ﬂat, and the Reduced χ2 vs. Period curved doesn’t peak at one period. Notice that the period is almost exactly 3.3, corresponding to a spin frequency of almost exactly 300 Hz. This is a suspiciously “convenient” period.</a:t>
            </a:r>
          </a:p>
          <a:p>
            <a:endParaRPr lang="en-US" dirty="0"/>
          </a:p>
        </p:txBody>
      </p:sp>
      <p:pic>
        <p:nvPicPr>
          <p:cNvPr id="5" name="Picture 4"/>
          <p:cNvPicPr>
            <a:picLocks noChangeAspect="1"/>
          </p:cNvPicPr>
          <p:nvPr/>
        </p:nvPicPr>
        <p:blipFill>
          <a:blip r:embed="rId2"/>
          <a:stretch>
            <a:fillRect/>
          </a:stretch>
        </p:blipFill>
        <p:spPr>
          <a:xfrm>
            <a:off x="6386313" y="1705201"/>
            <a:ext cx="5591011" cy="420029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3" name="Rectangle 2"/>
          <p:cNvSpPr/>
          <p:nvPr/>
        </p:nvSpPr>
        <p:spPr>
          <a:xfrm>
            <a:off x="3627807" y="303967"/>
            <a:ext cx="4834785" cy="923330"/>
          </a:xfrm>
          <a:prstGeom prst="rect">
            <a:avLst/>
          </a:prstGeom>
        </p:spPr>
        <p:txBody>
          <a:bodyPr wrap="none">
            <a:spAutoFit/>
          </a:bodyPr>
          <a:lstStyle/>
          <a:p>
            <a:r>
              <a:rPr lang="en-US" sz="5400" dirty="0">
                <a:latin typeface="+mj-lt"/>
              </a:rPr>
              <a:t>Pulsar Observing</a:t>
            </a:r>
          </a:p>
        </p:txBody>
      </p:sp>
      <p:sp>
        <p:nvSpPr>
          <p:cNvPr id="6"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29</a:t>
            </a:fld>
            <a:endParaRPr lang="en-US"/>
          </a:p>
        </p:txBody>
      </p:sp>
    </p:spTree>
    <p:extLst>
      <p:ext uri="{BB962C8B-B14F-4D97-AF65-F5344CB8AC3E}">
        <p14:creationId xmlns:p14="http://schemas.microsoft.com/office/powerpoint/2010/main" val="4125670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75013"/>
            <a:ext cx="9144000" cy="914400"/>
          </a:xfrm>
        </p:spPr>
        <p:txBody>
          <a:bodyPr>
            <a:normAutofit/>
          </a:bodyPr>
          <a:lstStyle/>
          <a:p>
            <a:r>
              <a:rPr lang="en-US" sz="5400" dirty="0"/>
              <a:t>20m Project Updates</a:t>
            </a:r>
          </a:p>
        </p:txBody>
      </p:sp>
      <p:sp>
        <p:nvSpPr>
          <p:cNvPr id="3" name="Subtitle 2"/>
          <p:cNvSpPr>
            <a:spLocks noGrp="1"/>
          </p:cNvSpPr>
          <p:nvPr>
            <p:ph type="subTitle" idx="1"/>
          </p:nvPr>
        </p:nvSpPr>
        <p:spPr>
          <a:xfrm>
            <a:off x="1791286" y="1790700"/>
            <a:ext cx="9144000" cy="4396154"/>
          </a:xfrm>
        </p:spPr>
        <p:txBody>
          <a:bodyPr>
            <a:normAutofit/>
          </a:bodyPr>
          <a:lstStyle/>
          <a:p>
            <a:pPr marL="342900" indent="-342900" algn="l">
              <a:buFont typeface="Arial" panose="020B0604020202020204" pitchFamily="34" charset="0"/>
              <a:buChar char="•"/>
            </a:pPr>
            <a:r>
              <a:rPr lang="en-US" dirty="0"/>
              <a:t>This demo presentation and SARA Section Update are posted on SARA Analytical Section page</a:t>
            </a:r>
          </a:p>
          <a:p>
            <a:pPr marL="342900" indent="-342900" algn="l">
              <a:buFont typeface="Arial" panose="020B0604020202020204" pitchFamily="34" charset="0"/>
              <a:buChar char="•"/>
            </a:pPr>
            <a:r>
              <a:rPr lang="en-US" dirty="0"/>
              <a:t>2019 demo presentation also posted (</a:t>
            </a:r>
            <a:r>
              <a:rPr lang="en-US" dirty="0" err="1"/>
              <a:t>Cas</a:t>
            </a:r>
            <a:r>
              <a:rPr lang="en-US" dirty="0"/>
              <a:t> A Flux Density Calculation)</a:t>
            </a:r>
          </a:p>
          <a:p>
            <a:pPr marL="342900" indent="-342900" algn="l">
              <a:buFont typeface="Arial" panose="020B0604020202020204" pitchFamily="34" charset="0"/>
              <a:buChar char="•"/>
            </a:pPr>
            <a:r>
              <a:rPr lang="en-US" dirty="0"/>
              <a:t>Ongoing Project: Citizen Science Database for the Fading of Cas A</a:t>
            </a:r>
          </a:p>
          <a:p>
            <a:pPr marL="342900" indent="-342900" algn="l">
              <a:buFont typeface="Arial" panose="020B0604020202020204" pitchFamily="34" charset="0"/>
              <a:buChar char="•"/>
            </a:pPr>
            <a:r>
              <a:rPr lang="en-US" dirty="0"/>
              <a:t>Links to new Astronomical Leagues Citizen Science “awards”</a:t>
            </a:r>
          </a:p>
          <a:p>
            <a:pPr marL="342900" indent="-342900" algn="l">
              <a:buFont typeface="Arial" panose="020B0604020202020204" pitchFamily="34" charset="0"/>
              <a:buChar char="•"/>
            </a:pPr>
            <a:r>
              <a:rPr lang="en-US" dirty="0"/>
              <a:t>New Mission Statements</a:t>
            </a:r>
          </a:p>
          <a:p>
            <a:pPr marL="342900" indent="-342900" algn="l">
              <a:buFont typeface="Arial" panose="020B0604020202020204" pitchFamily="34" charset="0"/>
              <a:buChar char="•"/>
            </a:pPr>
            <a:r>
              <a:rPr lang="en-US" dirty="0"/>
              <a:t>Pulsar Search </a:t>
            </a:r>
            <a:r>
              <a:rPr lang="en-US" dirty="0" err="1"/>
              <a:t>Collaboratory</a:t>
            </a:r>
            <a:r>
              <a:rPr lang="en-US" dirty="0"/>
              <a:t> (PSC)</a:t>
            </a:r>
          </a:p>
          <a:p>
            <a:pPr marL="342900" indent="-342900" algn="l">
              <a:buFont typeface="Arial" panose="020B0604020202020204" pitchFamily="34" charset="0"/>
              <a:buChar char="•"/>
            </a:pPr>
            <a:r>
              <a:rPr lang="en-US" dirty="0"/>
              <a:t>Volunteer Roles: Manuals, Templates, Database, RASDR Integration</a:t>
            </a:r>
          </a:p>
          <a:p>
            <a:pPr marL="342900" indent="-342900" algn="l">
              <a:buFont typeface="Arial" panose="020B0604020202020204" pitchFamily="34" charset="0"/>
              <a:buChar char="•"/>
            </a:pPr>
            <a:endParaRPr lang="en-US" dirty="0"/>
          </a:p>
          <a:p>
            <a:pPr algn="l"/>
            <a:endParaRPr lang="en-US" dirty="0"/>
          </a:p>
          <a:p>
            <a:pPr algn="l"/>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4"/>
          <p:cNvSpPr>
            <a:spLocks noGrp="1"/>
          </p:cNvSpPr>
          <p:nvPr>
            <p:ph type="sldNum" sz="quarter" idx="12"/>
          </p:nvPr>
        </p:nvSpPr>
        <p:spPr/>
        <p:txBody>
          <a:bodyPr/>
          <a:lstStyle/>
          <a:p>
            <a:fld id="{CA8D75EB-B86C-434C-A07B-B887823EC4F8}" type="slidenum">
              <a:rPr lang="en-US" smtClean="0"/>
              <a:t>3</a:t>
            </a:fld>
            <a:endParaRPr lang="en-US" dirty="0"/>
          </a:p>
        </p:txBody>
      </p:sp>
    </p:spTree>
    <p:extLst>
      <p:ext uri="{BB962C8B-B14F-4D97-AF65-F5344CB8AC3E}">
        <p14:creationId xmlns:p14="http://schemas.microsoft.com/office/powerpoint/2010/main" val="2249411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0700" y="1485900"/>
            <a:ext cx="8937211" cy="4401205"/>
          </a:xfrm>
          <a:prstGeom prst="rect">
            <a:avLst/>
          </a:prstGeom>
        </p:spPr>
        <p:txBody>
          <a:bodyPr wrap="square">
            <a:spAutoFit/>
          </a:bodyPr>
          <a:lstStyle/>
          <a:p>
            <a:r>
              <a:rPr lang="en-US" sz="2000" b="1" dirty="0"/>
              <a:t>Narrowband/ Broadband Signals</a:t>
            </a:r>
          </a:p>
          <a:p>
            <a:endParaRPr lang="en-US" sz="2000" dirty="0"/>
          </a:p>
          <a:p>
            <a:r>
              <a:rPr lang="en-US" sz="2000" dirty="0"/>
              <a:t>Radio stations are examples of narrowband signals, and they are very common amongst RFI.  Pulsars don’t have a way of restricting their emission to a very narrow range of observing frequency.  Pulsars beam radiation at a wide range of frequencies, and this is known as broadband emission. </a:t>
            </a:r>
          </a:p>
          <a:p>
            <a:endParaRPr lang="en-US" sz="2000" dirty="0"/>
          </a:p>
          <a:p>
            <a:r>
              <a:rPr lang="en-US" sz="2000" dirty="0"/>
              <a:t>In a </a:t>
            </a:r>
            <a:r>
              <a:rPr lang="en-US" sz="2000" dirty="0" err="1"/>
              <a:t>prepfold</a:t>
            </a:r>
            <a:r>
              <a:rPr lang="en-US" sz="2000" dirty="0"/>
              <a:t> plot, pulsars and RFI would look diﬀerent in the Frequency/Sub-band plot. Since pulsar emission is broadband, we will see power at all the observing frequencies. We may see more power at some frequencies and less at others, but there should still be a clear increase in signal strength at all of our observing frequencies.  Narrowband emission from RFI will only show up in a very narrow range of frequencies and often only in one sub-band. Going back to previous figure, you will see an example of narrowband RFI.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4" name="Rectangle 3"/>
          <p:cNvSpPr/>
          <p:nvPr/>
        </p:nvSpPr>
        <p:spPr>
          <a:xfrm>
            <a:off x="3717511" y="437634"/>
            <a:ext cx="4834785" cy="923330"/>
          </a:xfrm>
          <a:prstGeom prst="rect">
            <a:avLst/>
          </a:prstGeom>
        </p:spPr>
        <p:txBody>
          <a:bodyPr wrap="none">
            <a:spAutoFit/>
          </a:bodyPr>
          <a:lstStyle/>
          <a:p>
            <a:r>
              <a:rPr lang="en-US" sz="5400" dirty="0">
                <a:latin typeface="+mj-lt"/>
              </a:rPr>
              <a:t>Pulsar Observing</a:t>
            </a:r>
          </a:p>
        </p:txBody>
      </p:sp>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30</a:t>
            </a:fld>
            <a:endParaRPr lang="en-US"/>
          </a:p>
        </p:txBody>
      </p:sp>
    </p:spTree>
    <p:extLst>
      <p:ext uri="{BB962C8B-B14F-4D97-AF65-F5344CB8AC3E}">
        <p14:creationId xmlns:p14="http://schemas.microsoft.com/office/powerpoint/2010/main" val="3977018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5100" y="1046866"/>
            <a:ext cx="10528300" cy="5324535"/>
          </a:xfrm>
          <a:prstGeom prst="rect">
            <a:avLst/>
          </a:prstGeom>
        </p:spPr>
        <p:txBody>
          <a:bodyPr wrap="square">
            <a:spAutoFit/>
          </a:bodyPr>
          <a:lstStyle/>
          <a:p>
            <a:r>
              <a:rPr lang="en-US" sz="2000" b="1" dirty="0"/>
              <a:t>Transient Emissions (Eclipsing Pulsars)</a:t>
            </a:r>
          </a:p>
          <a:p>
            <a:endParaRPr lang="en-US" sz="2000" dirty="0"/>
          </a:p>
          <a:p>
            <a:r>
              <a:rPr lang="en-US" sz="2000" dirty="0"/>
              <a:t>Sometimes, the source of RFI that is masquerading as a real pulsar is only turned on for some small fraction of our observation. This may occur if the source of RFI (like a communications satellite) is only active for a brief period of time. If this is the case, then you won’t see a continuous line in the Time Series. Instead, the signal will appear broken, sometimes being on and sometimes being oﬀ.  This transient emission. If you see this, you should be cautious about labeling the detection as a real pulsar.</a:t>
            </a:r>
          </a:p>
          <a:p>
            <a:endParaRPr lang="en-US" sz="2000" dirty="0"/>
          </a:p>
          <a:p>
            <a:r>
              <a:rPr lang="en-US" sz="2000" dirty="0"/>
              <a:t> Pulsar emissions can turn oﬀ during an observation. In some cases, the pulsar itself suddenly stops sending out radio waves for reasons that not entirely understand. In other cases, something may block the signal from reaching the Earth. This can occur in binary (eclipsing) systems if the orientation between the Earth and the pulsar is just right. In these cases, the pulsar’s companion star will sometimes pass in front of the pulsar, stopping the signal from reaching us. Eclipsing systems will have transient emissions.  If you see transient emission, it could be a sign of RFI. But it could also be a sign of an eclipsing system or nulling pulsar. To tell them apart, you will need to examine other parts of the plot, such as the Frequency/Sub-bands and the Dispersion Measure.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6" name="Rectangle 5"/>
          <p:cNvSpPr/>
          <p:nvPr/>
        </p:nvSpPr>
        <p:spPr>
          <a:xfrm>
            <a:off x="3539711" y="0"/>
            <a:ext cx="4834785" cy="923330"/>
          </a:xfrm>
          <a:prstGeom prst="rect">
            <a:avLst/>
          </a:prstGeom>
        </p:spPr>
        <p:txBody>
          <a:bodyPr wrap="none">
            <a:spAutoFit/>
          </a:bodyPr>
          <a:lstStyle/>
          <a:p>
            <a:r>
              <a:rPr lang="en-US" sz="5400" dirty="0">
                <a:latin typeface="+mj-lt"/>
              </a:rPr>
              <a:t>Pulsar Observing</a:t>
            </a:r>
          </a:p>
        </p:txBody>
      </p:sp>
      <p:sp>
        <p:nvSpPr>
          <p:cNvPr id="7"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31</a:t>
            </a:fld>
            <a:endParaRPr lang="en-US"/>
          </a:p>
        </p:txBody>
      </p:sp>
    </p:spTree>
    <p:extLst>
      <p:ext uri="{BB962C8B-B14F-4D97-AF65-F5344CB8AC3E}">
        <p14:creationId xmlns:p14="http://schemas.microsoft.com/office/powerpoint/2010/main" val="3987327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44645" y="1783031"/>
            <a:ext cx="5322343" cy="4089875"/>
          </a:xfrm>
          <a:prstGeom prst="rect">
            <a:avLst/>
          </a:prstGeom>
        </p:spPr>
      </p:pic>
      <p:sp>
        <p:nvSpPr>
          <p:cNvPr id="3" name="Rectangle 2"/>
          <p:cNvSpPr/>
          <p:nvPr/>
        </p:nvSpPr>
        <p:spPr>
          <a:xfrm>
            <a:off x="1612900" y="1319590"/>
            <a:ext cx="4648200" cy="4708981"/>
          </a:xfrm>
          <a:prstGeom prst="rect">
            <a:avLst/>
          </a:prstGeom>
        </p:spPr>
        <p:txBody>
          <a:bodyPr wrap="square">
            <a:spAutoFit/>
          </a:bodyPr>
          <a:lstStyle/>
          <a:p>
            <a:r>
              <a:rPr lang="en-US" sz="2000" b="1" dirty="0"/>
              <a:t>Transient Emissions (Eclipsing Pulsars)</a:t>
            </a:r>
          </a:p>
          <a:p>
            <a:endParaRPr lang="en-US" sz="2000" dirty="0"/>
          </a:p>
          <a:p>
            <a:r>
              <a:rPr lang="en-US" sz="2000" dirty="0"/>
              <a:t>A </a:t>
            </a:r>
            <a:r>
              <a:rPr lang="en-US" sz="2000" dirty="0" err="1"/>
              <a:t>prepfold</a:t>
            </a:r>
            <a:r>
              <a:rPr lang="en-US" sz="2000" dirty="0"/>
              <a:t> plot of an eclipsing pulsar: This is actually the same pulsar that for the previous binary pulsar slide, but the eﬀects of the binary on the phase have been removed and a longer observing time has been displayed so that you can see the pulsar “turning oﬀ” as it is eclipsed. The pulsar seems to fade away rather than turn oﬀ abruptly. This is because of a wind from the pulsar’s companion star that acts like a cloud, slowly causing the pulsar to diminish in brightness before disappearing completely.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6" name="Rectangle 5"/>
          <p:cNvSpPr/>
          <p:nvPr/>
        </p:nvSpPr>
        <p:spPr>
          <a:xfrm>
            <a:off x="3781964" y="396260"/>
            <a:ext cx="4834785" cy="923330"/>
          </a:xfrm>
          <a:prstGeom prst="rect">
            <a:avLst/>
          </a:prstGeom>
        </p:spPr>
        <p:txBody>
          <a:bodyPr wrap="none">
            <a:spAutoFit/>
          </a:bodyPr>
          <a:lstStyle/>
          <a:p>
            <a:r>
              <a:rPr lang="en-US" sz="5400" dirty="0">
                <a:latin typeface="+mj-lt"/>
              </a:rPr>
              <a:t>Pulsar Observing</a:t>
            </a:r>
          </a:p>
        </p:txBody>
      </p:sp>
      <p:sp>
        <p:nvSpPr>
          <p:cNvPr id="7"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32</a:t>
            </a:fld>
            <a:endParaRPr lang="en-US"/>
          </a:p>
        </p:txBody>
      </p:sp>
    </p:spTree>
    <p:extLst>
      <p:ext uri="{BB962C8B-B14F-4D97-AF65-F5344CB8AC3E}">
        <p14:creationId xmlns:p14="http://schemas.microsoft.com/office/powerpoint/2010/main" val="2098634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3310" y="1400625"/>
            <a:ext cx="8982489" cy="4462760"/>
          </a:xfrm>
          <a:prstGeom prst="rect">
            <a:avLst/>
          </a:prstGeom>
        </p:spPr>
        <p:txBody>
          <a:bodyPr wrap="square">
            <a:spAutoFit/>
          </a:bodyPr>
          <a:lstStyle/>
          <a:p>
            <a:r>
              <a:rPr lang="en-US" sz="2400" b="1" dirty="0"/>
              <a:t>Column Density</a:t>
            </a:r>
          </a:p>
          <a:p>
            <a:endParaRPr lang="en-US" sz="2000" dirty="0"/>
          </a:p>
          <a:p>
            <a:r>
              <a:rPr lang="en-US" sz="2000" dirty="0"/>
              <a:t>Some pulsars can have a fairly low DM (under 10 pc cm</a:t>
            </a:r>
            <a:r>
              <a:rPr lang="en-US" sz="2000" baseline="30000" dirty="0"/>
              <a:t>−3</a:t>
            </a:r>
            <a:r>
              <a:rPr lang="en-US" sz="2000" dirty="0"/>
              <a:t>)</a:t>
            </a:r>
            <a:r>
              <a:rPr lang="en-US" sz="2000" baseline="30000" dirty="0"/>
              <a:t>6</a:t>
            </a:r>
            <a:r>
              <a:rPr lang="en-US" sz="2000" dirty="0"/>
              <a:t>, so be sure to examine the plot closely to make sure you know where the DM curve is truly peaking. </a:t>
            </a:r>
          </a:p>
          <a:p>
            <a:endParaRPr lang="en-US" sz="2000" dirty="0"/>
          </a:p>
          <a:p>
            <a:r>
              <a:rPr lang="en-US" sz="2000" dirty="0"/>
              <a:t>Some sources of RFI can appear to have a non-zero DM. So seeing a signal that has a non-zero DM does not necessarily mean that the signal is from a real pulsar. Carefully examine other parts of the </a:t>
            </a:r>
            <a:r>
              <a:rPr lang="en-US" sz="2000" dirty="0" err="1"/>
              <a:t>prepfold</a:t>
            </a:r>
            <a:r>
              <a:rPr lang="en-US" sz="2000" dirty="0"/>
              <a:t> plot before making a judgement.</a:t>
            </a:r>
          </a:p>
          <a:p>
            <a:endParaRPr lang="en-US" sz="2000" dirty="0"/>
          </a:p>
          <a:p>
            <a:r>
              <a:rPr lang="en-US" sz="2000" dirty="0"/>
              <a:t>These units stand for “parsecs per centimeter cubed”. A parsec is about 3.3 light years. Notice that since we are dividing a distance by another unit of distance cubed, what we actually have is a number per distance squared. Astronomers commonly refer to this as “column density”. This is the number density of electrons integrated along the path from the telescope to the pulsar.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Rectangle 4"/>
          <p:cNvSpPr/>
          <p:nvPr/>
        </p:nvSpPr>
        <p:spPr>
          <a:xfrm>
            <a:off x="3387311" y="477295"/>
            <a:ext cx="4834785" cy="923330"/>
          </a:xfrm>
          <a:prstGeom prst="rect">
            <a:avLst/>
          </a:prstGeom>
        </p:spPr>
        <p:txBody>
          <a:bodyPr wrap="none">
            <a:spAutoFit/>
          </a:bodyPr>
          <a:lstStyle/>
          <a:p>
            <a:r>
              <a:rPr lang="en-US" sz="5400" dirty="0">
                <a:latin typeface="+mj-lt"/>
              </a:rPr>
              <a:t>Pulsar Observing</a:t>
            </a:r>
          </a:p>
        </p:txBody>
      </p:sp>
      <p:sp>
        <p:nvSpPr>
          <p:cNvPr id="6"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33</a:t>
            </a:fld>
            <a:endParaRPr lang="en-US"/>
          </a:p>
        </p:txBody>
      </p:sp>
    </p:spTree>
    <p:extLst>
      <p:ext uri="{BB962C8B-B14F-4D97-AF65-F5344CB8AC3E}">
        <p14:creationId xmlns:p14="http://schemas.microsoft.com/office/powerpoint/2010/main" val="38335626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8711" y="1662539"/>
            <a:ext cx="9004300" cy="4524315"/>
          </a:xfrm>
          <a:prstGeom prst="rect">
            <a:avLst/>
          </a:prstGeom>
        </p:spPr>
        <p:txBody>
          <a:bodyPr wrap="square">
            <a:spAutoFit/>
          </a:bodyPr>
          <a:lstStyle/>
          <a:p>
            <a:r>
              <a:rPr lang="en-US" sz="2400" b="1" dirty="0"/>
              <a:t>Signals of “Convenience”</a:t>
            </a:r>
          </a:p>
          <a:p>
            <a:endParaRPr lang="en-US" sz="2400" dirty="0"/>
          </a:p>
          <a:p>
            <a:r>
              <a:rPr lang="en-US" sz="2400" dirty="0"/>
              <a:t>In some cases, you will see a signal that has a “convenient” spin period or frequency.  The period or frequency seems very close to a nice, round number that humans might like to use. Some simple examples are a period of almost exactly 10 milliseconds (corresponding to a frequency of 100 Hz), or a frequency of 300 Hz (corresponding to a period of 3.3 milliseconds). A pulsar certainly could have these spin frequencies, but there is no reason why they should be more common than any other spin frequencies. As you examine many candidate pulsars, you will begin to recognize some common spin frequencies that correspond to RFI.</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4" name="Rectangle 3"/>
          <p:cNvSpPr/>
          <p:nvPr/>
        </p:nvSpPr>
        <p:spPr>
          <a:xfrm>
            <a:off x="3603211" y="526534"/>
            <a:ext cx="4834785" cy="923330"/>
          </a:xfrm>
          <a:prstGeom prst="rect">
            <a:avLst/>
          </a:prstGeom>
        </p:spPr>
        <p:txBody>
          <a:bodyPr wrap="none">
            <a:spAutoFit/>
          </a:bodyPr>
          <a:lstStyle/>
          <a:p>
            <a:r>
              <a:rPr lang="en-US" sz="5400" dirty="0">
                <a:latin typeface="+mj-lt"/>
              </a:rPr>
              <a:t>Pulsar Observing</a:t>
            </a:r>
          </a:p>
        </p:txBody>
      </p:sp>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34</a:t>
            </a:fld>
            <a:endParaRPr lang="en-US"/>
          </a:p>
        </p:txBody>
      </p:sp>
    </p:spTree>
    <p:extLst>
      <p:ext uri="{BB962C8B-B14F-4D97-AF65-F5344CB8AC3E}">
        <p14:creationId xmlns:p14="http://schemas.microsoft.com/office/powerpoint/2010/main" val="41432119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5300" y="1526712"/>
            <a:ext cx="9347200" cy="461665"/>
          </a:xfrm>
          <a:prstGeom prst="rect">
            <a:avLst/>
          </a:prstGeom>
        </p:spPr>
        <p:txBody>
          <a:bodyPr wrap="square">
            <a:spAutoFit/>
          </a:bodyPr>
          <a:lstStyle/>
          <a:p>
            <a:r>
              <a:rPr lang="en-US" sz="2400" b="1" dirty="0"/>
              <a:t>Summary of Steps for Identifying Potential Pulsars</a:t>
            </a:r>
          </a:p>
        </p:txBody>
      </p:sp>
      <p:sp>
        <p:nvSpPr>
          <p:cNvPr id="5" name="Rectangle 4"/>
          <p:cNvSpPr/>
          <p:nvPr/>
        </p:nvSpPr>
        <p:spPr>
          <a:xfrm>
            <a:off x="1765300" y="2171233"/>
            <a:ext cx="9906000" cy="3785652"/>
          </a:xfrm>
          <a:prstGeom prst="rect">
            <a:avLst/>
          </a:prstGeom>
        </p:spPr>
        <p:txBody>
          <a:bodyPr wrap="square">
            <a:spAutoFit/>
          </a:bodyPr>
          <a:lstStyle/>
          <a:p>
            <a:r>
              <a:rPr lang="en-US" sz="2000" dirty="0"/>
              <a:t>1. Look at the pulse proﬁle. Is the signal suﬃciently high above the noise level? Is the proﬁle free of strange signals that do not normally show up in real pulsars?</a:t>
            </a:r>
          </a:p>
          <a:p>
            <a:r>
              <a:rPr lang="en-US" sz="2000" dirty="0"/>
              <a:t>2. Look at the time series. Is the signal persistent? Does it occur at the same phase, or drift in phase in the way a binary pulsar would? Are there obvious sources of RFI?</a:t>
            </a:r>
          </a:p>
          <a:p>
            <a:r>
              <a:rPr lang="en-US" sz="2000" dirty="0"/>
              <a:t>3. Look at the sub-bands. Does the signal occur at a wide range of frequencies or is it narrowband?</a:t>
            </a:r>
          </a:p>
          <a:p>
            <a:r>
              <a:rPr lang="en-US" sz="2000" dirty="0"/>
              <a:t>4. Look at the DM curve. Does it peak at a non-zero DM? Is the DM well measured, or is there considerable uncertainty in the measurement?</a:t>
            </a:r>
          </a:p>
          <a:p>
            <a:r>
              <a:rPr lang="en-US" sz="2000" dirty="0"/>
              <a:t>5. Look at the period and frequency. Are they round or “convenient” numbers, such as P = 10 milliseconds or f = 100 Hz?</a:t>
            </a:r>
          </a:p>
          <a:p>
            <a:r>
              <a:rPr lang="en-US" sz="2000" dirty="0"/>
              <a:t>6. Look at the period and P-dot information. Are these well measured? Is there a strong peak in the Period vs P-dot plot?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3" name="Rectangle 2"/>
          <p:cNvSpPr/>
          <p:nvPr/>
        </p:nvSpPr>
        <p:spPr>
          <a:xfrm>
            <a:off x="3545257" y="454282"/>
            <a:ext cx="4834785" cy="923330"/>
          </a:xfrm>
          <a:prstGeom prst="rect">
            <a:avLst/>
          </a:prstGeom>
        </p:spPr>
        <p:txBody>
          <a:bodyPr wrap="none">
            <a:spAutoFit/>
          </a:bodyPr>
          <a:lstStyle/>
          <a:p>
            <a:r>
              <a:rPr lang="en-US" sz="5400" dirty="0">
                <a:latin typeface="+mj-lt"/>
              </a:rPr>
              <a:t>Pulsar Observing</a:t>
            </a:r>
          </a:p>
        </p:txBody>
      </p:sp>
      <p:sp>
        <p:nvSpPr>
          <p:cNvPr id="6"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35</a:t>
            </a:fld>
            <a:endParaRPr lang="en-US"/>
          </a:p>
        </p:txBody>
      </p:sp>
    </p:spTree>
    <p:extLst>
      <p:ext uri="{BB962C8B-B14F-4D97-AF65-F5344CB8AC3E}">
        <p14:creationId xmlns:p14="http://schemas.microsoft.com/office/powerpoint/2010/main" val="17592929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2300" y="1092200"/>
            <a:ext cx="8432800" cy="5324535"/>
          </a:xfrm>
          <a:prstGeom prst="rect">
            <a:avLst/>
          </a:prstGeom>
        </p:spPr>
        <p:txBody>
          <a:bodyPr wrap="square">
            <a:spAutoFit/>
          </a:bodyPr>
          <a:lstStyle/>
          <a:p>
            <a:pPr marL="285750" indent="-285750">
              <a:buFont typeface="Arial" panose="020B0604020202020204" pitchFamily="34" charset="0"/>
              <a:buChar char="•"/>
            </a:pPr>
            <a:r>
              <a:rPr lang="en-US" sz="2000" b="1" dirty="0"/>
              <a:t>Bin: </a:t>
            </a:r>
            <a:r>
              <a:rPr lang="en-US" sz="2000" dirty="0"/>
              <a:t>A small piece of data. We usually refer to time bins (data collected in a small chunk of time) or frequency bins (data collected in a small chunk of observing frequency).</a:t>
            </a:r>
          </a:p>
          <a:p>
            <a:pPr marL="285750" indent="-285750">
              <a:buFont typeface="Arial" panose="020B0604020202020204" pitchFamily="34" charset="0"/>
              <a:buChar char="•"/>
            </a:pPr>
            <a:r>
              <a:rPr lang="en-US" sz="2000" b="1" dirty="0"/>
              <a:t>Broadband: </a:t>
            </a:r>
            <a:r>
              <a:rPr lang="en-US" sz="2000" dirty="0"/>
              <a:t>Emission that occurs over a wide range of observing frequencies.</a:t>
            </a:r>
          </a:p>
          <a:p>
            <a:pPr marL="285750" indent="-285750">
              <a:buFont typeface="Arial" panose="020B0604020202020204" pitchFamily="34" charset="0"/>
              <a:buChar char="•"/>
            </a:pPr>
            <a:r>
              <a:rPr lang="en-US" sz="2000" b="1" dirty="0"/>
              <a:t>Dispersion Measure: </a:t>
            </a:r>
            <a:r>
              <a:rPr lang="en-US" sz="2000" dirty="0"/>
              <a:t>A way measuring the number of electrons that a pulsar signal must pass through while traveling through space to the Earth. The units are parsecs per centimeter cubed.</a:t>
            </a:r>
          </a:p>
          <a:p>
            <a:pPr marL="285750" indent="-285750">
              <a:buFont typeface="Arial" panose="020B0604020202020204" pitchFamily="34" charset="0"/>
              <a:buChar char="•"/>
            </a:pPr>
            <a:r>
              <a:rPr lang="en-US" sz="2000" b="1" dirty="0"/>
              <a:t>Fourier Transform: </a:t>
            </a:r>
            <a:r>
              <a:rPr lang="en-US" sz="2000" dirty="0"/>
              <a:t>A mathematical tool that transforms data from one form to another. In pulsar astronomy, we use Fourier transforms to take our data from the time domain to frequency domain. Fourier transforms are very useful for ﬁnding repeating signals in a set of data.</a:t>
            </a:r>
          </a:p>
          <a:p>
            <a:pPr marL="285750" indent="-285750">
              <a:buFont typeface="Arial" panose="020B0604020202020204" pitchFamily="34" charset="0"/>
              <a:buChar char="•"/>
            </a:pPr>
            <a:r>
              <a:rPr lang="en-US" sz="2000" b="1" dirty="0"/>
              <a:t>Narrowband: </a:t>
            </a:r>
            <a:r>
              <a:rPr lang="en-US" sz="2000" dirty="0"/>
              <a:t>Emission that occurs in only a small range of observing frequencies.</a:t>
            </a:r>
          </a:p>
          <a:p>
            <a:pPr marL="285750" indent="-285750">
              <a:buFont typeface="Arial" panose="020B0604020202020204" pitchFamily="34" charset="0"/>
              <a:buChar char="•"/>
            </a:pPr>
            <a:r>
              <a:rPr lang="en-US" sz="2000" b="1" dirty="0"/>
              <a:t>Period Derivative: </a:t>
            </a:r>
            <a:r>
              <a:rPr lang="en-US" sz="2000" dirty="0"/>
              <a:t>The rate of change in the rotational period of the pulsar per unit time, which is </a:t>
            </a:r>
            <a:r>
              <a:rPr lang="en-US" sz="2000" dirty="0" err="1"/>
              <a:t>unitless</a:t>
            </a:r>
            <a:r>
              <a:rPr lang="en-US" sz="2000" dirty="0"/>
              <a:t> but usually written as seconds per second.</a:t>
            </a:r>
          </a:p>
          <a:p>
            <a:pPr marL="285750" indent="-285750">
              <a:buFont typeface="Arial" panose="020B0604020202020204" pitchFamily="34" charset="0"/>
              <a:buChar char="•"/>
            </a:pPr>
            <a:r>
              <a:rPr lang="en-US" sz="2000" b="1" dirty="0"/>
              <a:t>Phase: </a:t>
            </a:r>
            <a:r>
              <a:rPr lang="en-US" sz="2000" dirty="0"/>
              <a:t>The fraction of a full rotation that a pulsar has gone through.</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4" name="Rectangle 3"/>
          <p:cNvSpPr/>
          <p:nvPr/>
        </p:nvSpPr>
        <p:spPr>
          <a:xfrm>
            <a:off x="4580016" y="272534"/>
            <a:ext cx="2539670" cy="923330"/>
          </a:xfrm>
          <a:prstGeom prst="rect">
            <a:avLst/>
          </a:prstGeom>
        </p:spPr>
        <p:txBody>
          <a:bodyPr wrap="none">
            <a:spAutoFit/>
          </a:bodyPr>
          <a:lstStyle/>
          <a:p>
            <a:r>
              <a:rPr lang="en-US" sz="5400" dirty="0">
                <a:latin typeface="+mj-lt"/>
              </a:rPr>
              <a:t>Glossary</a:t>
            </a:r>
          </a:p>
        </p:txBody>
      </p:sp>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36</a:t>
            </a:fld>
            <a:endParaRPr lang="en-US"/>
          </a:p>
        </p:txBody>
      </p:sp>
    </p:spTree>
    <p:extLst>
      <p:ext uri="{BB962C8B-B14F-4D97-AF65-F5344CB8AC3E}">
        <p14:creationId xmlns:p14="http://schemas.microsoft.com/office/powerpoint/2010/main" val="23388588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2300" y="1538764"/>
            <a:ext cx="8534400" cy="4708981"/>
          </a:xfrm>
          <a:prstGeom prst="rect">
            <a:avLst/>
          </a:prstGeom>
        </p:spPr>
        <p:txBody>
          <a:bodyPr wrap="square">
            <a:spAutoFit/>
          </a:bodyPr>
          <a:lstStyle/>
          <a:p>
            <a:pPr marL="285750" indent="-285750">
              <a:buFont typeface="Arial" panose="020B0604020202020204" pitchFamily="34" charset="0"/>
              <a:buChar char="•"/>
            </a:pPr>
            <a:r>
              <a:rPr lang="en-US" sz="2000" b="1" dirty="0"/>
              <a:t>Pulse Proﬁle: </a:t>
            </a:r>
            <a:r>
              <a:rPr lang="en-US" sz="2000" dirty="0"/>
              <a:t>The strength of a pulsar signal as a function of phase. Pulse proﬁles are made by folding the time domain data and adding up all the power at a given phase.</a:t>
            </a:r>
          </a:p>
          <a:p>
            <a:pPr marL="285750" indent="-285750">
              <a:buFont typeface="Arial" panose="020B0604020202020204" pitchFamily="34" charset="0"/>
              <a:buChar char="•"/>
            </a:pPr>
            <a:r>
              <a:rPr lang="en-US" sz="2000" b="1" dirty="0"/>
              <a:t>Reduced χ2 : </a:t>
            </a:r>
            <a:r>
              <a:rPr lang="en-US" sz="2000" dirty="0"/>
              <a:t>A mathematical tool for determining how well some data ﬁt to a given model. Normally, a Reduced χ2 of one is desirable. However, we want a high value for Reduced χ2, because in our case the model is data with no pulsar, so a high Reduced χ2 indicates that a pulsar (or at least RFI masquerading as a pulsar) does exist.</a:t>
            </a:r>
          </a:p>
          <a:p>
            <a:pPr marL="285750" indent="-285750">
              <a:buFont typeface="Arial" panose="020B0604020202020204" pitchFamily="34" charset="0"/>
              <a:buChar char="•"/>
            </a:pPr>
            <a:r>
              <a:rPr lang="en-US" sz="2000" b="1" dirty="0"/>
              <a:t>Sub-band: </a:t>
            </a:r>
            <a:r>
              <a:rPr lang="en-US" sz="2000" dirty="0"/>
              <a:t>A small range of observing frequencies integrated together. Radio astronomy instruments typically break down the observing frequency into sub-bands.</a:t>
            </a:r>
          </a:p>
          <a:p>
            <a:pPr marL="285750" indent="-285750">
              <a:buFont typeface="Arial" panose="020B0604020202020204" pitchFamily="34" charset="0"/>
              <a:buChar char="•"/>
            </a:pPr>
            <a:r>
              <a:rPr lang="en-US" sz="2000" b="1" dirty="0"/>
              <a:t>Transient Emission: </a:t>
            </a:r>
            <a:r>
              <a:rPr lang="en-US" sz="2000" dirty="0"/>
              <a:t>Radio wave signals that are only present for part of an observation.</a:t>
            </a:r>
          </a:p>
          <a:p>
            <a:pPr marL="285750" indent="-285750">
              <a:buFont typeface="Arial" panose="020B0604020202020204" pitchFamily="34" charset="0"/>
              <a:buChar char="•"/>
            </a:pPr>
            <a:r>
              <a:rPr lang="en-US" sz="2000" b="1" dirty="0"/>
              <a:t>Time Series: </a:t>
            </a:r>
            <a:r>
              <a:rPr lang="en-US" sz="2000" dirty="0"/>
              <a:t>A representation of how the signal from a pulsar changes in time. Time series are plotted as the power at a given phase vs. time.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4" name="Rectangle 3"/>
          <p:cNvSpPr/>
          <p:nvPr/>
        </p:nvSpPr>
        <p:spPr>
          <a:xfrm>
            <a:off x="4457700" y="488434"/>
            <a:ext cx="2539670" cy="923330"/>
          </a:xfrm>
          <a:prstGeom prst="rect">
            <a:avLst/>
          </a:prstGeom>
        </p:spPr>
        <p:txBody>
          <a:bodyPr wrap="none">
            <a:spAutoFit/>
          </a:bodyPr>
          <a:lstStyle/>
          <a:p>
            <a:r>
              <a:rPr lang="en-US" sz="5400" dirty="0">
                <a:latin typeface="+mj-lt"/>
              </a:rPr>
              <a:t>Glossary</a:t>
            </a:r>
          </a:p>
        </p:txBody>
      </p:sp>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37</a:t>
            </a:fld>
            <a:endParaRPr lang="en-US" dirty="0"/>
          </a:p>
        </p:txBody>
      </p:sp>
    </p:spTree>
    <p:extLst>
      <p:ext uri="{BB962C8B-B14F-4D97-AF65-F5344CB8AC3E}">
        <p14:creationId xmlns:p14="http://schemas.microsoft.com/office/powerpoint/2010/main" val="1978910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3"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38</a:t>
            </a:fld>
            <a:endParaRPr lang="en-US" dirty="0"/>
          </a:p>
        </p:txBody>
      </p:sp>
      <p:sp>
        <p:nvSpPr>
          <p:cNvPr id="5" name="Rectangle 4"/>
          <p:cNvSpPr/>
          <p:nvPr/>
        </p:nvSpPr>
        <p:spPr>
          <a:xfrm>
            <a:off x="1663415" y="257836"/>
            <a:ext cx="2525948" cy="923330"/>
          </a:xfrm>
          <a:prstGeom prst="rect">
            <a:avLst/>
          </a:prstGeom>
        </p:spPr>
        <p:txBody>
          <a:bodyPr wrap="none">
            <a:spAutoFit/>
          </a:bodyPr>
          <a:lstStyle/>
          <a:p>
            <a:r>
              <a:rPr lang="en-US" sz="5400" dirty="0">
                <a:latin typeface="+mj-lt"/>
              </a:rPr>
              <a:t>Example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7892" y="257836"/>
            <a:ext cx="6128208" cy="6500518"/>
          </a:xfrm>
          <a:prstGeom prst="rect">
            <a:avLst/>
          </a:prstGeom>
        </p:spPr>
      </p:pic>
    </p:spTree>
    <p:extLst>
      <p:ext uri="{BB962C8B-B14F-4D97-AF65-F5344CB8AC3E}">
        <p14:creationId xmlns:p14="http://schemas.microsoft.com/office/powerpoint/2010/main" val="17095363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3"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39</a:t>
            </a:fld>
            <a:endParaRPr lang="en-US" dirty="0"/>
          </a:p>
        </p:txBody>
      </p:sp>
      <p:sp>
        <p:nvSpPr>
          <p:cNvPr id="4" name="Rectangle 3"/>
          <p:cNvSpPr/>
          <p:nvPr/>
        </p:nvSpPr>
        <p:spPr>
          <a:xfrm>
            <a:off x="1496103" y="266502"/>
            <a:ext cx="2525948" cy="923330"/>
          </a:xfrm>
          <a:prstGeom prst="rect">
            <a:avLst/>
          </a:prstGeom>
        </p:spPr>
        <p:txBody>
          <a:bodyPr wrap="none">
            <a:spAutoFit/>
          </a:bodyPr>
          <a:lstStyle/>
          <a:p>
            <a:r>
              <a:rPr lang="en-US" sz="5400" dirty="0">
                <a:latin typeface="+mj-lt"/>
              </a:rPr>
              <a:t>Example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8951" y="278608"/>
            <a:ext cx="5972849" cy="6442867"/>
          </a:xfrm>
          <a:prstGeom prst="rect">
            <a:avLst/>
          </a:prstGeom>
        </p:spPr>
      </p:pic>
    </p:spTree>
    <p:extLst>
      <p:ext uri="{BB962C8B-B14F-4D97-AF65-F5344CB8AC3E}">
        <p14:creationId xmlns:p14="http://schemas.microsoft.com/office/powerpoint/2010/main" val="270530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75013"/>
            <a:ext cx="9144000" cy="914400"/>
          </a:xfrm>
        </p:spPr>
        <p:txBody>
          <a:bodyPr>
            <a:normAutofit/>
          </a:bodyPr>
          <a:lstStyle/>
          <a:p>
            <a:r>
              <a:rPr lang="en-US" dirty="0"/>
              <a:t>20 Meter Dish Demo</a:t>
            </a:r>
          </a:p>
        </p:txBody>
      </p:sp>
      <p:sp>
        <p:nvSpPr>
          <p:cNvPr id="3" name="Subtitle 2"/>
          <p:cNvSpPr>
            <a:spLocks noGrp="1"/>
          </p:cNvSpPr>
          <p:nvPr>
            <p:ph type="subTitle" idx="1"/>
          </p:nvPr>
        </p:nvSpPr>
        <p:spPr>
          <a:xfrm>
            <a:off x="1524000" y="1574800"/>
            <a:ext cx="9144000" cy="4396154"/>
          </a:xfrm>
        </p:spPr>
        <p:txBody>
          <a:bodyPr>
            <a:normAutofit/>
          </a:bodyPr>
          <a:lstStyle/>
          <a:p>
            <a:pPr algn="l"/>
            <a:endParaRPr lang="en-US" dirty="0"/>
          </a:p>
          <a:p>
            <a:pPr algn="l"/>
            <a:r>
              <a:rPr lang="en-US" sz="2800" dirty="0"/>
              <a:t>Green Bank Conference Account - Explore!</a:t>
            </a:r>
          </a:p>
          <a:p>
            <a:pPr algn="l"/>
            <a:r>
              <a:rPr lang="en-US" sz="2800" dirty="0"/>
              <a:t>Skynet Account (free UNC Course) - Your Personal Account!</a:t>
            </a:r>
          </a:p>
          <a:p>
            <a:pPr algn="l"/>
            <a:r>
              <a:rPr lang="en-US" sz="2800" dirty="0"/>
              <a:t>Demo Example – Watch the dish move outside!</a:t>
            </a:r>
          </a:p>
          <a:p>
            <a:pPr algn="l"/>
            <a:r>
              <a:rPr lang="en-US" sz="2800" dirty="0"/>
              <a:t>Tutorial: Pulsar Observing</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4"/>
          <p:cNvSpPr>
            <a:spLocks noGrp="1"/>
          </p:cNvSpPr>
          <p:nvPr>
            <p:ph type="sldNum" sz="quarter" idx="12"/>
          </p:nvPr>
        </p:nvSpPr>
        <p:spPr/>
        <p:txBody>
          <a:bodyPr/>
          <a:lstStyle/>
          <a:p>
            <a:fld id="{CA8D75EB-B86C-434C-A07B-B887823EC4F8}" type="slidenum">
              <a:rPr lang="en-US" smtClean="0"/>
              <a:t>4</a:t>
            </a:fld>
            <a:endParaRPr lang="en-US"/>
          </a:p>
        </p:txBody>
      </p:sp>
    </p:spTree>
    <p:extLst>
      <p:ext uri="{BB962C8B-B14F-4D97-AF65-F5344CB8AC3E}">
        <p14:creationId xmlns:p14="http://schemas.microsoft.com/office/powerpoint/2010/main" val="5130474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3"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40</a:t>
            </a:fld>
            <a:endParaRPr lang="en-US" dirty="0"/>
          </a:p>
        </p:txBody>
      </p:sp>
      <p:sp>
        <p:nvSpPr>
          <p:cNvPr id="4" name="Rectangle 3"/>
          <p:cNvSpPr/>
          <p:nvPr/>
        </p:nvSpPr>
        <p:spPr>
          <a:xfrm>
            <a:off x="1689100" y="250570"/>
            <a:ext cx="2525948" cy="923330"/>
          </a:xfrm>
          <a:prstGeom prst="rect">
            <a:avLst/>
          </a:prstGeom>
        </p:spPr>
        <p:txBody>
          <a:bodyPr wrap="none">
            <a:spAutoFit/>
          </a:bodyPr>
          <a:lstStyle/>
          <a:p>
            <a:r>
              <a:rPr lang="en-US" sz="5400" dirty="0">
                <a:latin typeface="+mj-lt"/>
              </a:rPr>
              <a:t>Example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2181" y="250570"/>
            <a:ext cx="5753619" cy="6288342"/>
          </a:xfrm>
          <a:prstGeom prst="rect">
            <a:avLst/>
          </a:prstGeom>
        </p:spPr>
      </p:pic>
    </p:spTree>
    <p:extLst>
      <p:ext uri="{BB962C8B-B14F-4D97-AF65-F5344CB8AC3E}">
        <p14:creationId xmlns:p14="http://schemas.microsoft.com/office/powerpoint/2010/main" val="14263871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9400" y="1246664"/>
            <a:ext cx="10109200" cy="5016758"/>
          </a:xfrm>
          <a:prstGeom prst="rect">
            <a:avLst/>
          </a:prstGeom>
        </p:spPr>
        <p:txBody>
          <a:bodyPr wrap="square">
            <a:spAutoFit/>
          </a:bodyPr>
          <a:lstStyle/>
          <a:p>
            <a:pPr marL="285750" indent="-285750">
              <a:buFont typeface="Arial" panose="020B0604020202020204" pitchFamily="34" charset="0"/>
              <a:buChar char="•"/>
            </a:pPr>
            <a:r>
              <a:rPr lang="en-US" sz="2000" b="1" dirty="0"/>
              <a:t>a1 sin(i)/c: </a:t>
            </a:r>
            <a:r>
              <a:rPr lang="en-US" sz="2000" dirty="0"/>
              <a:t>A way of describing the size of the pulsar’s orbit if it is in a binary system.</a:t>
            </a:r>
          </a:p>
          <a:p>
            <a:pPr marL="285750" indent="-285750">
              <a:buFont typeface="Arial" panose="020B0604020202020204" pitchFamily="34" charset="0"/>
              <a:buChar char="•"/>
            </a:pPr>
            <a:r>
              <a:rPr lang="en-US" sz="2000" b="1" dirty="0"/>
              <a:t>Candidate: </a:t>
            </a:r>
            <a:r>
              <a:rPr lang="en-US" sz="2000" dirty="0"/>
              <a:t>The name or label assigned to the current pulsar candidate. </a:t>
            </a:r>
          </a:p>
          <a:p>
            <a:pPr marL="285750" indent="-285750">
              <a:buFont typeface="Arial" panose="020B0604020202020204" pitchFamily="34" charset="0"/>
              <a:buChar char="•"/>
            </a:pPr>
            <a:r>
              <a:rPr lang="en-US" sz="2000" b="1" dirty="0"/>
              <a:t>Data </a:t>
            </a:r>
            <a:r>
              <a:rPr lang="en-US" sz="2000" b="1" dirty="0" err="1"/>
              <a:t>Avg</a:t>
            </a:r>
            <a:r>
              <a:rPr lang="en-US" sz="2000" b="1" dirty="0"/>
              <a:t>: </a:t>
            </a:r>
            <a:r>
              <a:rPr lang="en-US" sz="2000" dirty="0"/>
              <a:t>The average value of the data.</a:t>
            </a:r>
          </a:p>
          <a:p>
            <a:pPr marL="285750" indent="-285750">
              <a:buFont typeface="Arial" panose="020B0604020202020204" pitchFamily="34" charset="0"/>
              <a:buChar char="•"/>
            </a:pPr>
            <a:r>
              <a:rPr lang="en-US" sz="2000" b="1" dirty="0"/>
              <a:t>Data Folded: </a:t>
            </a:r>
            <a:r>
              <a:rPr lang="en-US" sz="2000" dirty="0"/>
              <a:t>The size of the data set being worked on.</a:t>
            </a:r>
          </a:p>
          <a:p>
            <a:pPr marL="285750" indent="-285750">
              <a:buFont typeface="Arial" panose="020B0604020202020204" pitchFamily="34" charset="0"/>
              <a:buChar char="•"/>
            </a:pPr>
            <a:r>
              <a:rPr lang="en-US" sz="2000" b="1" dirty="0"/>
              <a:t>Data </a:t>
            </a:r>
            <a:r>
              <a:rPr lang="en-US" sz="2000" b="1" dirty="0" err="1"/>
              <a:t>StdDev</a:t>
            </a:r>
            <a:r>
              <a:rPr lang="en-US" sz="2000" b="1" dirty="0"/>
              <a:t>: </a:t>
            </a:r>
            <a:r>
              <a:rPr lang="en-US" sz="2000" dirty="0"/>
              <a:t>The standard deviation, a way of characterizing the spread in the values of the data.</a:t>
            </a:r>
          </a:p>
          <a:p>
            <a:pPr marL="285750" indent="-285750">
              <a:buFont typeface="Arial" panose="020B0604020202020204" pitchFamily="34" charset="0"/>
              <a:buChar char="•"/>
            </a:pPr>
            <a:r>
              <a:rPr lang="en-US" sz="2000" b="1" dirty="0"/>
              <a:t>DecJ2000: </a:t>
            </a:r>
            <a:r>
              <a:rPr lang="en-US" sz="2000" dirty="0"/>
              <a:t>The declination of the source in the J2000 coordinate system. </a:t>
            </a:r>
          </a:p>
          <a:p>
            <a:pPr marL="285750" indent="-285750">
              <a:buFont typeface="Arial" panose="020B0604020202020204" pitchFamily="34" charset="0"/>
              <a:buChar char="•"/>
            </a:pPr>
            <a:r>
              <a:rPr lang="en-US" sz="2000" b="1" dirty="0"/>
              <a:t>Dispersion Measure: </a:t>
            </a:r>
            <a:r>
              <a:rPr lang="en-US" sz="2000" dirty="0"/>
              <a:t>See the glossary above.</a:t>
            </a:r>
          </a:p>
          <a:p>
            <a:pPr marL="285750" indent="-285750">
              <a:buFont typeface="Arial" panose="020B0604020202020204" pitchFamily="34" charset="0"/>
              <a:buChar char="•"/>
            </a:pPr>
            <a:r>
              <a:rPr lang="en-US" sz="2000" b="1" dirty="0"/>
              <a:t>e: </a:t>
            </a:r>
            <a:r>
              <a:rPr lang="en-US" sz="2000" dirty="0"/>
              <a:t>The eccentricity of the pulsar’s orbit, if it is in a binary system. Eccentricity measures how elliptical the orbit is, with a high eccentricity indicating a very elliptical orbit.</a:t>
            </a:r>
          </a:p>
          <a:p>
            <a:pPr marL="285750" indent="-285750">
              <a:buFont typeface="Arial" panose="020B0604020202020204" pitchFamily="34" charset="0"/>
              <a:buChar char="•"/>
            </a:pPr>
            <a:r>
              <a:rPr lang="en-US" sz="2000" b="1" dirty="0" err="1"/>
              <a:t>Epochbary</a:t>
            </a:r>
            <a:r>
              <a:rPr lang="en-US" sz="2000" b="1" dirty="0"/>
              <a:t>: </a:t>
            </a:r>
            <a:r>
              <a:rPr lang="en-US" sz="2000" dirty="0"/>
              <a:t>The Modiﬁed Julian Date of the start of the observation accounting for slight shifts due to the motion of the Earth.</a:t>
            </a:r>
          </a:p>
          <a:p>
            <a:pPr marL="285750" indent="-285750">
              <a:buFont typeface="Arial" panose="020B0604020202020204" pitchFamily="34" charset="0"/>
              <a:buChar char="•"/>
            </a:pPr>
            <a:r>
              <a:rPr lang="en-US" sz="2000" b="1" dirty="0" err="1"/>
              <a:t>Epochtopo</a:t>
            </a:r>
            <a:r>
              <a:rPr lang="en-US" sz="2000" b="1" dirty="0"/>
              <a:t>: </a:t>
            </a:r>
            <a:r>
              <a:rPr lang="en-US" sz="2000" dirty="0"/>
              <a:t>The Modiﬁed Julian Date of the start of the observation.</a:t>
            </a:r>
          </a:p>
          <a:p>
            <a:pPr marL="285750" indent="-285750">
              <a:buFont typeface="Arial" panose="020B0604020202020204" pitchFamily="34" charset="0"/>
              <a:buChar char="•"/>
            </a:pPr>
            <a:r>
              <a:rPr lang="en-US" sz="2000" b="1" dirty="0"/>
              <a:t>Proﬁle </a:t>
            </a:r>
            <a:r>
              <a:rPr lang="en-US" sz="2000" b="1" dirty="0" err="1"/>
              <a:t>Avg</a:t>
            </a:r>
            <a:r>
              <a:rPr lang="en-US" sz="2000" b="1" dirty="0"/>
              <a:t>: </a:t>
            </a:r>
            <a:r>
              <a:rPr lang="en-US" sz="2000" dirty="0"/>
              <a:t>The average value of the pulse </a:t>
            </a:r>
            <a:r>
              <a:rPr lang="en-US" sz="2000" dirty="0" err="1"/>
              <a:t>proﬁle.Proﬁle</a:t>
            </a:r>
            <a:r>
              <a:rPr lang="en-US" sz="2000" dirty="0"/>
              <a:t> Bins: The number of phase bins in the pulse proﬁle.</a:t>
            </a:r>
          </a:p>
          <a:p>
            <a:pPr marL="285750" indent="-285750">
              <a:buFont typeface="Arial" panose="020B0604020202020204" pitchFamily="34" charset="0"/>
              <a:buChar char="•"/>
            </a:pPr>
            <a:r>
              <a:rPr lang="en-US" sz="2000" b="1" dirty="0"/>
              <a:t>Proﬁle </a:t>
            </a:r>
            <a:r>
              <a:rPr lang="en-US" sz="2000" b="1" dirty="0" err="1"/>
              <a:t>StdDev</a:t>
            </a:r>
            <a:r>
              <a:rPr lang="en-US" sz="2000" b="1" dirty="0"/>
              <a:t>: </a:t>
            </a:r>
            <a:r>
              <a:rPr lang="en-US" sz="2000" dirty="0"/>
              <a:t>A way of characterizing the spread in the values of the pulse proﬁle.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4" name="Rectangle 3"/>
          <p:cNvSpPr/>
          <p:nvPr/>
        </p:nvSpPr>
        <p:spPr>
          <a:xfrm>
            <a:off x="2868746" y="323334"/>
            <a:ext cx="7470507" cy="923330"/>
          </a:xfrm>
          <a:prstGeom prst="rect">
            <a:avLst/>
          </a:prstGeom>
        </p:spPr>
        <p:txBody>
          <a:bodyPr wrap="none">
            <a:spAutoFit/>
          </a:bodyPr>
          <a:lstStyle/>
          <a:p>
            <a:r>
              <a:rPr lang="en-US" sz="5400" dirty="0">
                <a:latin typeface="+mj-lt"/>
              </a:rPr>
              <a:t>Glossary Of PRESTO Terms</a:t>
            </a:r>
          </a:p>
        </p:txBody>
      </p:sp>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41</a:t>
            </a:fld>
            <a:endParaRPr lang="en-US"/>
          </a:p>
        </p:txBody>
      </p:sp>
    </p:spTree>
    <p:extLst>
      <p:ext uri="{BB962C8B-B14F-4D97-AF65-F5344CB8AC3E}">
        <p14:creationId xmlns:p14="http://schemas.microsoft.com/office/powerpoint/2010/main" val="736687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39900" y="2120900"/>
            <a:ext cx="9144000" cy="3447098"/>
          </a:xfrm>
          <a:prstGeom prst="rect">
            <a:avLst/>
          </a:prstGeom>
        </p:spPr>
        <p:txBody>
          <a:bodyPr wrap="square">
            <a:spAutoFit/>
          </a:bodyPr>
          <a:lstStyle/>
          <a:p>
            <a:pPr marL="285750" indent="-285750">
              <a:buFont typeface="Arial" panose="020B0604020202020204" pitchFamily="34" charset="0"/>
              <a:buChar char="•"/>
            </a:pPr>
            <a:r>
              <a:rPr lang="en-US" sz="2000" b="1" dirty="0"/>
              <a:t>Pbary: </a:t>
            </a:r>
            <a:r>
              <a:rPr lang="en-US" sz="2000" dirty="0"/>
              <a:t>The period of the pulsar, adjusted as if it were measured from the center of mass of the solar system.</a:t>
            </a:r>
          </a:p>
          <a:p>
            <a:pPr marL="285750" indent="-285750">
              <a:buFont typeface="Arial" panose="020B0604020202020204" pitchFamily="34" charset="0"/>
              <a:buChar char="•"/>
            </a:pPr>
            <a:r>
              <a:rPr lang="en-US" sz="2000" b="1" dirty="0" err="1"/>
              <a:t>P’bary</a:t>
            </a:r>
            <a:r>
              <a:rPr lang="en-US" sz="2000" b="1" dirty="0"/>
              <a:t>: </a:t>
            </a:r>
            <a:r>
              <a:rPr lang="en-US" sz="2000" dirty="0"/>
              <a:t>The P-dot of the pulsar, adjusted as if it were measured from the center of mass of the solar system. </a:t>
            </a:r>
          </a:p>
          <a:p>
            <a:pPr marL="285750" indent="-285750">
              <a:buFont typeface="Arial" panose="020B0604020202020204" pitchFamily="34" charset="0"/>
              <a:buChar char="•"/>
            </a:pPr>
            <a:r>
              <a:rPr lang="en-US" sz="2000" b="1" dirty="0"/>
              <a:t>P”bary: </a:t>
            </a:r>
            <a:r>
              <a:rPr lang="en-US" sz="2000" dirty="0"/>
              <a:t>The second derivative of the period of the pulsar, adjusted as if it were measured from the center of mass of the solar system.  The P-double-dot is the rate of change of the P-dot. </a:t>
            </a:r>
          </a:p>
          <a:p>
            <a:pPr marL="285750" indent="-285750">
              <a:buFont typeface="Arial" panose="020B0604020202020204" pitchFamily="34" charset="0"/>
              <a:buChar char="•"/>
            </a:pPr>
            <a:r>
              <a:rPr lang="en-US" sz="2000" b="1" dirty="0"/>
              <a:t>Porb: </a:t>
            </a:r>
            <a:r>
              <a:rPr lang="en-US" sz="2000" dirty="0"/>
              <a:t>The orbital period of the pulsar, if it is in a binary system. This is the length of time it takes for the pulsar to go through one full revolution.</a:t>
            </a:r>
          </a:p>
          <a:p>
            <a:pPr marL="285750" indent="-285750">
              <a:buFont typeface="Arial" panose="020B0604020202020204" pitchFamily="34" charset="0"/>
              <a:buChar char="•"/>
            </a:pPr>
            <a:r>
              <a:rPr lang="en-US" sz="2000" b="1" dirty="0"/>
              <a:t>Ptopo: </a:t>
            </a:r>
            <a:r>
              <a:rPr lang="en-US" sz="2000" dirty="0"/>
              <a:t>The period of the pulsar as measured from the observatory.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2" name="Rectangle 1"/>
          <p:cNvSpPr/>
          <p:nvPr/>
        </p:nvSpPr>
        <p:spPr>
          <a:xfrm>
            <a:off x="2462346" y="780534"/>
            <a:ext cx="7470507" cy="923330"/>
          </a:xfrm>
          <a:prstGeom prst="rect">
            <a:avLst/>
          </a:prstGeom>
        </p:spPr>
        <p:txBody>
          <a:bodyPr wrap="none">
            <a:spAutoFit/>
          </a:bodyPr>
          <a:lstStyle/>
          <a:p>
            <a:r>
              <a:rPr lang="en-US" sz="5400" dirty="0">
                <a:latin typeface="+mj-lt"/>
              </a:rPr>
              <a:t>Glossary Of PRESTO Terms</a:t>
            </a:r>
          </a:p>
        </p:txBody>
      </p:sp>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42</a:t>
            </a:fld>
            <a:endParaRPr lang="en-US"/>
          </a:p>
        </p:txBody>
      </p:sp>
    </p:spTree>
    <p:extLst>
      <p:ext uri="{BB962C8B-B14F-4D97-AF65-F5344CB8AC3E}">
        <p14:creationId xmlns:p14="http://schemas.microsoft.com/office/powerpoint/2010/main" val="17930313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52683" y="2171700"/>
            <a:ext cx="9663018" cy="3170099"/>
          </a:xfrm>
          <a:prstGeom prst="rect">
            <a:avLst/>
          </a:prstGeom>
        </p:spPr>
        <p:txBody>
          <a:bodyPr wrap="square">
            <a:spAutoFit/>
          </a:bodyPr>
          <a:lstStyle/>
          <a:p>
            <a:pPr marL="285750" indent="-285750">
              <a:buFont typeface="Arial" panose="020B0604020202020204" pitchFamily="34" charset="0"/>
              <a:buChar char="•"/>
            </a:pPr>
            <a:r>
              <a:rPr lang="en-US" sz="2000" b="1" dirty="0" err="1"/>
              <a:t>P’topo</a:t>
            </a:r>
            <a:r>
              <a:rPr lang="en-US" sz="2000" b="1" dirty="0"/>
              <a:t>: </a:t>
            </a:r>
            <a:r>
              <a:rPr lang="en-US" sz="2000" dirty="0"/>
              <a:t>The P-dot of the pulsar as measure from the observatory.</a:t>
            </a:r>
          </a:p>
          <a:p>
            <a:pPr marL="285750" indent="-285750">
              <a:buFont typeface="Arial" panose="020B0604020202020204" pitchFamily="34" charset="0"/>
              <a:buChar char="•"/>
            </a:pPr>
            <a:r>
              <a:rPr lang="en-US" sz="2000" b="1" dirty="0"/>
              <a:t>P”topo: </a:t>
            </a:r>
            <a:r>
              <a:rPr lang="en-US" sz="2000" dirty="0"/>
              <a:t>The P-double-dot of the pulsar as measured from the observatory.  The P-double-dot is the rate of change of the P-dot. </a:t>
            </a:r>
          </a:p>
          <a:p>
            <a:pPr marL="285750" indent="-285750">
              <a:buFont typeface="Arial" panose="020B0604020202020204" pitchFamily="34" charset="0"/>
              <a:buChar char="•"/>
            </a:pPr>
            <a:r>
              <a:rPr lang="en-US" sz="2000" b="1" dirty="0"/>
              <a:t>RAJ2000: </a:t>
            </a:r>
            <a:r>
              <a:rPr lang="en-US" sz="2000" dirty="0"/>
              <a:t>The right ascension of the source in the J2000 coordinate system. </a:t>
            </a:r>
          </a:p>
          <a:p>
            <a:pPr marL="285750" indent="-285750">
              <a:buFont typeface="Arial" panose="020B0604020202020204" pitchFamily="34" charset="0"/>
              <a:buChar char="•"/>
            </a:pPr>
            <a:r>
              <a:rPr lang="en-US" sz="2000" b="1" dirty="0"/>
              <a:t>Reduced χ2 : </a:t>
            </a:r>
            <a:r>
              <a:rPr lang="en-US" sz="2000" dirty="0"/>
              <a:t>See the glossary above.</a:t>
            </a:r>
          </a:p>
          <a:p>
            <a:pPr marL="285750" indent="-285750">
              <a:buFont typeface="Arial" panose="020B0604020202020204" pitchFamily="34" charset="0"/>
              <a:buChar char="•"/>
            </a:pPr>
            <a:r>
              <a:rPr lang="en-US" sz="2000" b="1" dirty="0"/>
              <a:t>Telescope: </a:t>
            </a:r>
            <a:r>
              <a:rPr lang="en-US" sz="2000" dirty="0"/>
              <a:t>The name of the telescope used to make the current observation.</a:t>
            </a:r>
          </a:p>
          <a:p>
            <a:pPr marL="285750" indent="-285750">
              <a:buFont typeface="Arial" panose="020B0604020202020204" pitchFamily="34" charset="0"/>
              <a:buChar char="•"/>
            </a:pPr>
            <a:r>
              <a:rPr lang="en-US" sz="2000" b="1" dirty="0" err="1"/>
              <a:t>Tperi</a:t>
            </a:r>
            <a:r>
              <a:rPr lang="en-US" sz="2000" b="1" dirty="0"/>
              <a:t>: </a:t>
            </a:r>
            <a:r>
              <a:rPr lang="en-US" sz="2000" dirty="0"/>
              <a:t>A way of describing when the pulsar is closest to the center of mass of its system, if it is in a binary system.</a:t>
            </a:r>
          </a:p>
          <a:p>
            <a:pPr marL="285750" indent="-285750">
              <a:buFont typeface="Arial" panose="020B0604020202020204" pitchFamily="34" charset="0"/>
              <a:buChar char="•"/>
            </a:pPr>
            <a:r>
              <a:rPr lang="el-GR" sz="2000" b="1" dirty="0"/>
              <a:t>ω</a:t>
            </a:r>
            <a:r>
              <a:rPr lang="en-US" sz="2000" b="1" dirty="0"/>
              <a:t>: </a:t>
            </a:r>
            <a:r>
              <a:rPr lang="en-US" sz="2000" dirty="0"/>
              <a:t>The longitude of </a:t>
            </a:r>
            <a:r>
              <a:rPr lang="en-US" sz="2000" dirty="0" err="1"/>
              <a:t>periastron</a:t>
            </a:r>
            <a:r>
              <a:rPr lang="en-US" sz="2000" dirty="0"/>
              <a:t>. This is a way of describing the orientation of the pulsar’s orbit, if it is in a binary system. (This symbol is the Greek letter omega.)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2" name="Rectangle 1"/>
          <p:cNvSpPr/>
          <p:nvPr/>
        </p:nvSpPr>
        <p:spPr>
          <a:xfrm>
            <a:off x="2462054" y="755134"/>
            <a:ext cx="7738209" cy="923330"/>
          </a:xfrm>
          <a:prstGeom prst="rect">
            <a:avLst/>
          </a:prstGeom>
        </p:spPr>
        <p:txBody>
          <a:bodyPr wrap="none">
            <a:spAutoFit/>
          </a:bodyPr>
          <a:lstStyle/>
          <a:p>
            <a:r>
              <a:rPr lang="en-US" sz="5400" dirty="0">
                <a:latin typeface="+mj-lt"/>
              </a:rPr>
              <a:t>Glossary Of PRESTO Terms</a:t>
            </a:r>
          </a:p>
        </p:txBody>
      </p:sp>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43</a:t>
            </a:fld>
            <a:endParaRPr lang="en-US"/>
          </a:p>
        </p:txBody>
      </p:sp>
    </p:spTree>
    <p:extLst>
      <p:ext uri="{BB962C8B-B14F-4D97-AF65-F5344CB8AC3E}">
        <p14:creationId xmlns:p14="http://schemas.microsoft.com/office/powerpoint/2010/main" val="699187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5552" y="1387941"/>
            <a:ext cx="10312400" cy="4708981"/>
          </a:xfrm>
          <a:prstGeom prst="rect">
            <a:avLst/>
          </a:prstGeom>
          <a:noFill/>
        </p:spPr>
        <p:txBody>
          <a:bodyPr wrap="square" rtlCol="0">
            <a:spAutoFit/>
          </a:bodyPr>
          <a:lstStyle/>
          <a:p>
            <a:r>
              <a:rPr lang="en-US" sz="2000" b="1" dirty="0"/>
              <a:t>PRESTO </a:t>
            </a:r>
            <a:r>
              <a:rPr lang="en-US" sz="2000" dirty="0"/>
              <a:t>is a large suite of pulsar search and analysis software.  It was primarily designed to efficiently search for binary millisecond pulsars from long observations of globular clusters (although it has since been used in several surveys with short integrations and to process a lot of X-ray data as well).  PRESTO stands for: </a:t>
            </a:r>
            <a:r>
              <a:rPr lang="en-US" sz="2000" b="1" dirty="0" err="1"/>
              <a:t>P</a:t>
            </a:r>
            <a:r>
              <a:rPr lang="en-US" sz="2000" dirty="0" err="1"/>
              <a:t>ulsa</a:t>
            </a:r>
            <a:r>
              <a:rPr lang="en-US" sz="2000" b="1" dirty="0" err="1"/>
              <a:t>R</a:t>
            </a:r>
            <a:r>
              <a:rPr lang="en-US" sz="2000" dirty="0"/>
              <a:t> </a:t>
            </a:r>
            <a:r>
              <a:rPr lang="en-US" sz="2000" b="1" dirty="0"/>
              <a:t>E</a:t>
            </a:r>
            <a:r>
              <a:rPr lang="en-US" sz="2000" dirty="0"/>
              <a:t>xploration and </a:t>
            </a:r>
            <a:r>
              <a:rPr lang="en-US" sz="2000" b="1" dirty="0"/>
              <a:t>S</a:t>
            </a:r>
            <a:r>
              <a:rPr lang="en-US" sz="2000" dirty="0"/>
              <a:t>earch </a:t>
            </a:r>
            <a:r>
              <a:rPr lang="en-US" sz="2000" b="1" dirty="0"/>
              <a:t>To</a:t>
            </a:r>
            <a:r>
              <a:rPr lang="en-US" sz="2000" dirty="0"/>
              <a:t>olkit.</a:t>
            </a:r>
          </a:p>
          <a:p>
            <a:br>
              <a:rPr lang="en-US" sz="2000" dirty="0"/>
            </a:br>
            <a:r>
              <a:rPr lang="en-US" sz="2000" dirty="0"/>
              <a:t>PRESTO has discovered over 600 pulsars </a:t>
            </a:r>
            <a:r>
              <a:rPr lang="en-US" sz="2000" dirty="0">
                <a:hlinkClick r:id="rId2"/>
              </a:rPr>
              <a:t>https://www.cv.nrao.edu/~sransom/presto/</a:t>
            </a:r>
            <a:endParaRPr lang="en-US" sz="2000" dirty="0"/>
          </a:p>
          <a:p>
            <a:endParaRPr lang="en-US" sz="2000" dirty="0"/>
          </a:p>
          <a:p>
            <a:r>
              <a:rPr lang="en-US" sz="2000" dirty="0">
                <a:hlinkClick r:id="rId3"/>
              </a:rPr>
              <a:t>https://en.wikipedia.org/wiki/Presto_(SQL_query_engine)</a:t>
            </a:r>
            <a:r>
              <a:rPr lang="en-US" sz="2000" dirty="0"/>
              <a:t>: Presto is a high performance, distributed </a:t>
            </a:r>
            <a:r>
              <a:rPr lang="en-US" sz="2000" dirty="0">
                <a:hlinkClick r:id="rId4" tooltip="SQL"/>
              </a:rPr>
              <a:t>SQL</a:t>
            </a:r>
            <a:r>
              <a:rPr lang="en-US" sz="2000" dirty="0"/>
              <a:t> query engine for big data. Its architecture allows users to query a variety of data sources such as </a:t>
            </a:r>
            <a:r>
              <a:rPr lang="en-US" sz="2000" dirty="0">
                <a:hlinkClick r:id="rId5" tooltip="Apache Hadoop"/>
              </a:rPr>
              <a:t>Hadoop</a:t>
            </a:r>
            <a:r>
              <a:rPr lang="en-US" sz="2000" dirty="0"/>
              <a:t>, </a:t>
            </a:r>
            <a:r>
              <a:rPr lang="en-US" sz="2000" dirty="0">
                <a:hlinkClick r:id="rId6" tooltip="Amazon S3"/>
              </a:rPr>
              <a:t>AWS S3</a:t>
            </a:r>
            <a:r>
              <a:rPr lang="en-US" sz="2000" dirty="0"/>
              <a:t>, </a:t>
            </a:r>
            <a:r>
              <a:rPr lang="en-US" sz="2000" dirty="0" err="1">
                <a:hlinkClick r:id="rId7" tooltip="Alluxio"/>
              </a:rPr>
              <a:t>Alluxio</a:t>
            </a:r>
            <a:r>
              <a:rPr lang="en-US" sz="2000" dirty="0"/>
              <a:t>, </a:t>
            </a:r>
            <a:r>
              <a:rPr lang="en-US" sz="2000" dirty="0">
                <a:hlinkClick r:id="rId8" tooltip="MySQL"/>
              </a:rPr>
              <a:t>MySQL</a:t>
            </a:r>
            <a:r>
              <a:rPr lang="en-US" sz="2000" dirty="0"/>
              <a:t>, </a:t>
            </a:r>
            <a:r>
              <a:rPr lang="en-US" sz="2000" dirty="0">
                <a:hlinkClick r:id="rId9" tooltip="Apache Cassandra"/>
              </a:rPr>
              <a:t>Cassandra</a:t>
            </a:r>
            <a:r>
              <a:rPr lang="en-US" sz="2000" dirty="0"/>
              <a:t>, </a:t>
            </a:r>
            <a:r>
              <a:rPr lang="en-US" sz="2000" dirty="0">
                <a:hlinkClick r:id="rId10" tooltip="Apache Kafka"/>
              </a:rPr>
              <a:t>Kafka</a:t>
            </a:r>
            <a:r>
              <a:rPr lang="en-US" sz="2000" dirty="0"/>
              <a:t>, and </a:t>
            </a:r>
            <a:r>
              <a:rPr lang="en-US" sz="2000" dirty="0">
                <a:hlinkClick r:id="rId11" tooltip="MongoDB"/>
              </a:rPr>
              <a:t>MongoDB</a:t>
            </a:r>
            <a:r>
              <a:rPr lang="en-US" sz="2000" dirty="0"/>
              <a:t>. </a:t>
            </a:r>
          </a:p>
          <a:p>
            <a:endParaRPr lang="en-US" sz="2000" dirty="0"/>
          </a:p>
          <a:p>
            <a:r>
              <a:rPr lang="en-US" sz="2000" dirty="0"/>
              <a:t>Long-term Observation Program: Radio pulsars are believe to be rotation powered neutron stars. As a result, the rotation frequency of an isolated radio pulsar is expected to be decreasing steadily with time as angular momentum is carried away from the neutron star via electromagnetic radiation and particle acceleration.</a:t>
            </a:r>
          </a:p>
        </p:txBody>
      </p:sp>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4" name="Rectangle 3"/>
          <p:cNvSpPr/>
          <p:nvPr/>
        </p:nvSpPr>
        <p:spPr>
          <a:xfrm>
            <a:off x="4785247" y="299511"/>
            <a:ext cx="2658869" cy="923330"/>
          </a:xfrm>
          <a:prstGeom prst="rect">
            <a:avLst/>
          </a:prstGeom>
        </p:spPr>
        <p:txBody>
          <a:bodyPr wrap="none">
            <a:spAutoFit/>
          </a:bodyPr>
          <a:lstStyle/>
          <a:p>
            <a:r>
              <a:rPr lang="en-US" sz="5400" dirty="0">
                <a:latin typeface="+mj-lt"/>
              </a:rPr>
              <a:t>PSC Data</a:t>
            </a:r>
          </a:p>
        </p:txBody>
      </p:sp>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44</a:t>
            </a:fld>
            <a:endParaRPr lang="en-US"/>
          </a:p>
        </p:txBody>
      </p:sp>
    </p:spTree>
    <p:extLst>
      <p:ext uri="{BB962C8B-B14F-4D97-AF65-F5344CB8AC3E}">
        <p14:creationId xmlns:p14="http://schemas.microsoft.com/office/powerpoint/2010/main" val="191946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3415"/>
            <a:ext cx="9144000" cy="855785"/>
          </a:xfrm>
        </p:spPr>
        <p:txBody>
          <a:bodyPr>
            <a:normAutofit fontScale="90000"/>
          </a:bodyPr>
          <a:lstStyle/>
          <a:p>
            <a:r>
              <a:rPr lang="en-US" dirty="0"/>
              <a:t>Other Projects Ideas</a:t>
            </a:r>
          </a:p>
        </p:txBody>
      </p:sp>
      <p:sp>
        <p:nvSpPr>
          <p:cNvPr id="3" name="Subtitle 2"/>
          <p:cNvSpPr>
            <a:spLocks noGrp="1"/>
          </p:cNvSpPr>
          <p:nvPr>
            <p:ph type="subTitle" idx="1"/>
          </p:nvPr>
        </p:nvSpPr>
        <p:spPr>
          <a:xfrm>
            <a:off x="1752600" y="1422400"/>
            <a:ext cx="9144000" cy="4396154"/>
          </a:xfrm>
        </p:spPr>
        <p:txBody>
          <a:bodyPr>
            <a:normAutofit fontScale="92500" lnSpcReduction="20000"/>
          </a:bodyPr>
          <a:lstStyle/>
          <a:p>
            <a:pPr algn="l"/>
            <a:r>
              <a:rPr lang="en-US" b="1" dirty="0"/>
              <a:t>Applications</a:t>
            </a:r>
          </a:p>
          <a:p>
            <a:pPr marL="342900" indent="-342900" algn="l">
              <a:buFont typeface="Arial" panose="020B0604020202020204" pitchFamily="34" charset="0"/>
              <a:buChar char="•"/>
            </a:pPr>
            <a:r>
              <a:rPr lang="en-US" dirty="0"/>
              <a:t>Masers</a:t>
            </a:r>
          </a:p>
          <a:p>
            <a:pPr marL="342900" indent="-342900" algn="l">
              <a:buFont typeface="Arial" panose="020B0604020202020204" pitchFamily="34" charset="0"/>
              <a:buChar char="•"/>
            </a:pPr>
            <a:r>
              <a:rPr lang="en-US" dirty="0"/>
              <a:t>Variable Radio Sources (SNRs or revolving Solar System objects)</a:t>
            </a:r>
          </a:p>
          <a:p>
            <a:pPr marL="342900" indent="-342900" algn="l">
              <a:buFont typeface="Arial" panose="020B0604020202020204" pitchFamily="34" charset="0"/>
              <a:buChar char="•"/>
            </a:pPr>
            <a:r>
              <a:rPr lang="en-US" dirty="0"/>
              <a:t>Pulsars (Intensity of pulses can vary, but frequency is extremely consistent. An analysis of the data variations can give new insight to the nature of pulsar radiation. 2250+ known pulsars and growing.)</a:t>
            </a:r>
          </a:p>
          <a:p>
            <a:pPr marL="342900" indent="-342900" algn="l">
              <a:buFont typeface="Arial" panose="020B0604020202020204" pitchFamily="34" charset="0"/>
              <a:buChar char="•"/>
            </a:pPr>
            <a:r>
              <a:rPr lang="en-US" dirty="0"/>
              <a:t>Supernovae (recurring)</a:t>
            </a:r>
          </a:p>
          <a:p>
            <a:pPr marL="342900" indent="-342900" algn="l">
              <a:buFont typeface="Arial" panose="020B0604020202020204" pitchFamily="34" charset="0"/>
              <a:buChar char="•"/>
            </a:pPr>
            <a:r>
              <a:rPr lang="en-US" dirty="0"/>
              <a:t>Galaxies</a:t>
            </a:r>
          </a:p>
          <a:p>
            <a:pPr marL="342900" indent="-342900" algn="l">
              <a:buFont typeface="Arial" panose="020B0604020202020204" pitchFamily="34" charset="0"/>
              <a:buChar char="•"/>
            </a:pPr>
            <a:r>
              <a:rPr lang="en-US" dirty="0"/>
              <a:t>Sun (Active and Quiet) and Solar System objects</a:t>
            </a:r>
          </a:p>
          <a:p>
            <a:pPr marL="342900" indent="-342900" algn="l">
              <a:buFont typeface="Arial" panose="020B0604020202020204" pitchFamily="34" charset="0"/>
              <a:buChar char="•"/>
            </a:pPr>
            <a:r>
              <a:rPr lang="en-US" dirty="0"/>
              <a:t>Mapping &amp; Sky Surveys</a:t>
            </a:r>
          </a:p>
          <a:p>
            <a:pPr marL="342900" indent="-342900" algn="l">
              <a:buFont typeface="Arial" panose="020B0604020202020204" pitchFamily="34" charset="0"/>
              <a:buChar char="•"/>
            </a:pPr>
            <a:r>
              <a:rPr lang="en-US" dirty="0"/>
              <a:t>Radio Occultations (See Analytical Section Observation Guide)</a:t>
            </a:r>
          </a:p>
          <a:p>
            <a:pPr marL="342900" indent="-342900" algn="l">
              <a:buFont typeface="Arial" panose="020B0604020202020204" pitchFamily="34" charset="0"/>
              <a:buChar char="•"/>
            </a:pPr>
            <a:r>
              <a:rPr lang="en-US" dirty="0"/>
              <a:t>Calculations to Understand radio astronomy principles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45</a:t>
            </a:fld>
            <a:endParaRPr lang="en-US"/>
          </a:p>
        </p:txBody>
      </p:sp>
    </p:spTree>
    <p:extLst>
      <p:ext uri="{BB962C8B-B14F-4D97-AF65-F5344CB8AC3E}">
        <p14:creationId xmlns:p14="http://schemas.microsoft.com/office/powerpoint/2010/main" val="5058546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5059"/>
            <a:ext cx="10515600" cy="1325563"/>
          </a:xfrm>
        </p:spPr>
        <p:txBody>
          <a:bodyPr>
            <a:normAutofit/>
          </a:bodyPr>
          <a:lstStyle/>
          <a:p>
            <a:pPr algn="ctr"/>
            <a:r>
              <a:rPr lang="en-US" sz="5400" dirty="0"/>
              <a:t>Contact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3" name="Slide Number Placeholder 2"/>
          <p:cNvSpPr>
            <a:spLocks noGrp="1"/>
          </p:cNvSpPr>
          <p:nvPr>
            <p:ph type="sldNum" sz="quarter" idx="12"/>
          </p:nvPr>
        </p:nvSpPr>
        <p:spPr/>
        <p:txBody>
          <a:bodyPr/>
          <a:lstStyle/>
          <a:p>
            <a:fld id="{CA8D75EB-B86C-434C-A07B-B887823EC4F8}" type="slidenum">
              <a:rPr lang="en-US" smtClean="0"/>
              <a:t>46</a:t>
            </a:fld>
            <a:endParaRPr lang="en-US"/>
          </a:p>
        </p:txBody>
      </p:sp>
      <p:sp>
        <p:nvSpPr>
          <p:cNvPr id="4" name="TextBox 3"/>
          <p:cNvSpPr txBox="1"/>
          <p:nvPr/>
        </p:nvSpPr>
        <p:spPr>
          <a:xfrm>
            <a:off x="1995879" y="2083624"/>
            <a:ext cx="8469613" cy="3046988"/>
          </a:xfrm>
          <a:prstGeom prst="rect">
            <a:avLst/>
          </a:prstGeom>
          <a:noFill/>
        </p:spPr>
        <p:txBody>
          <a:bodyPr wrap="square" rtlCol="0">
            <a:spAutoFit/>
          </a:bodyPr>
          <a:lstStyle/>
          <a:p>
            <a:r>
              <a:rPr lang="en-US" sz="3200" dirty="0"/>
              <a:t>Questions, Comments, Volunteering?</a:t>
            </a:r>
          </a:p>
          <a:p>
            <a:endParaRPr lang="en-US" sz="3200" dirty="0"/>
          </a:p>
          <a:p>
            <a:r>
              <a:rPr lang="en-US" sz="3200" dirty="0"/>
              <a:t>Email SARA Section Analytical Section Coordinator</a:t>
            </a:r>
          </a:p>
          <a:p>
            <a:r>
              <a:rPr lang="en-US" sz="3200" dirty="0">
                <a:hlinkClick r:id="rId3"/>
              </a:rPr>
              <a:t>Tzikas@alum.rpi.edu</a:t>
            </a:r>
            <a:endParaRPr lang="en-US" sz="3200" dirty="0"/>
          </a:p>
          <a:p>
            <a:r>
              <a:rPr lang="en-US" sz="3200">
                <a:hlinkClick r:id="rId4"/>
              </a:rPr>
              <a:t>stephentzikas@gmail.com</a:t>
            </a:r>
            <a:endParaRPr lang="en-US" sz="3200"/>
          </a:p>
          <a:p>
            <a:endParaRPr lang="en-US" sz="3200" dirty="0"/>
          </a:p>
        </p:txBody>
      </p:sp>
    </p:spTree>
    <p:extLst>
      <p:ext uri="{BB962C8B-B14F-4D97-AF65-F5344CB8AC3E}">
        <p14:creationId xmlns:p14="http://schemas.microsoft.com/office/powerpoint/2010/main" val="1385500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3415"/>
            <a:ext cx="9144000" cy="855785"/>
          </a:xfrm>
        </p:spPr>
        <p:txBody>
          <a:bodyPr>
            <a:normAutofit fontScale="90000"/>
          </a:bodyPr>
          <a:lstStyle/>
          <a:p>
            <a:r>
              <a:rPr lang="en-US" dirty="0"/>
              <a:t>20 Meter Dish Demo</a:t>
            </a:r>
          </a:p>
        </p:txBody>
      </p:sp>
      <p:sp>
        <p:nvSpPr>
          <p:cNvPr id="3" name="Subtitle 2"/>
          <p:cNvSpPr>
            <a:spLocks noGrp="1"/>
          </p:cNvSpPr>
          <p:nvPr>
            <p:ph type="subTitle" idx="1"/>
          </p:nvPr>
        </p:nvSpPr>
        <p:spPr>
          <a:xfrm>
            <a:off x="1524000" y="1219200"/>
            <a:ext cx="9144000" cy="4396154"/>
          </a:xfrm>
        </p:spPr>
        <p:txBody>
          <a:bodyPr>
            <a:normAutofit/>
          </a:bodyPr>
          <a:lstStyle/>
          <a:p>
            <a:pPr algn="l"/>
            <a:r>
              <a:rPr lang="en-US" b="1" dirty="0"/>
              <a:t>Add a Radio Observation</a:t>
            </a:r>
          </a:p>
          <a:p>
            <a:pPr algn="l"/>
            <a:r>
              <a:rPr lang="en-US" dirty="0"/>
              <a:t>-Select an Object </a:t>
            </a:r>
          </a:p>
          <a:p>
            <a:pPr algn="l"/>
            <a:r>
              <a:rPr lang="en-US" dirty="0"/>
              <a:t> (Database or RA/Dec)</a:t>
            </a:r>
          </a:p>
          <a:p>
            <a:pPr algn="l"/>
            <a:r>
              <a:rPr lang="en-US" dirty="0"/>
              <a:t>-Minimum Elevation</a:t>
            </a:r>
          </a:p>
          <a:p>
            <a:pPr algn="l"/>
            <a:r>
              <a:rPr lang="en-US" dirty="0"/>
              <a:t> (Used for mapping)</a:t>
            </a:r>
          </a:p>
          <a:p>
            <a:pPr algn="l"/>
            <a:r>
              <a:rPr lang="en-US" dirty="0"/>
              <a:t>-Solar Separation</a:t>
            </a:r>
          </a:p>
          <a:p>
            <a:pPr algn="l"/>
            <a:r>
              <a:rPr lang="en-US" dirty="0"/>
              <a:t> (to prevent solar side lobe </a:t>
            </a:r>
          </a:p>
          <a:p>
            <a:pPr algn="l"/>
            <a:r>
              <a:rPr lang="en-US" dirty="0"/>
              <a:t>  interference)</a:t>
            </a:r>
          </a:p>
          <a:p>
            <a:pPr algn="l"/>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2286" y="1219200"/>
            <a:ext cx="5200453" cy="4759368"/>
          </a:xfrm>
          <a:prstGeom prst="rect">
            <a:avLst/>
          </a:prstGeom>
        </p:spPr>
      </p:pic>
      <p:sp>
        <p:nvSpPr>
          <p:cNvPr id="5" name="Slide Number Placeholder 4"/>
          <p:cNvSpPr>
            <a:spLocks noGrp="1"/>
          </p:cNvSpPr>
          <p:nvPr>
            <p:ph type="sldNum" sz="quarter" idx="12"/>
          </p:nvPr>
        </p:nvSpPr>
        <p:spPr/>
        <p:txBody>
          <a:bodyPr/>
          <a:lstStyle/>
          <a:p>
            <a:fld id="{CA8D75EB-B86C-434C-A07B-B887823EC4F8}" type="slidenum">
              <a:rPr lang="en-US" smtClean="0"/>
              <a:t>5</a:t>
            </a:fld>
            <a:endParaRPr lang="en-US"/>
          </a:p>
        </p:txBody>
      </p:sp>
    </p:spTree>
    <p:extLst>
      <p:ext uri="{BB962C8B-B14F-4D97-AF65-F5344CB8AC3E}">
        <p14:creationId xmlns:p14="http://schemas.microsoft.com/office/powerpoint/2010/main" val="2980840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3415"/>
            <a:ext cx="9144000" cy="855785"/>
          </a:xfrm>
        </p:spPr>
        <p:txBody>
          <a:bodyPr>
            <a:normAutofit fontScale="90000"/>
          </a:bodyPr>
          <a:lstStyle/>
          <a:p>
            <a:r>
              <a:rPr lang="en-US" dirty="0"/>
              <a:t>20 Meter Dish Demo</a:t>
            </a:r>
          </a:p>
        </p:txBody>
      </p:sp>
      <p:sp>
        <p:nvSpPr>
          <p:cNvPr id="3" name="Subtitle 2"/>
          <p:cNvSpPr>
            <a:spLocks noGrp="1"/>
          </p:cNvSpPr>
          <p:nvPr>
            <p:ph type="subTitle" idx="1"/>
          </p:nvPr>
        </p:nvSpPr>
        <p:spPr>
          <a:xfrm>
            <a:off x="1274885" y="1219200"/>
            <a:ext cx="5656710" cy="4396154"/>
          </a:xfrm>
        </p:spPr>
        <p:txBody>
          <a:bodyPr>
            <a:normAutofit/>
          </a:bodyPr>
          <a:lstStyle/>
          <a:p>
            <a:pPr algn="l"/>
            <a:r>
              <a:rPr lang="en-US" b="1" dirty="0"/>
              <a:t>Configure Receiver  </a:t>
            </a:r>
          </a:p>
          <a:p>
            <a:pPr marL="342900" indent="-342900" algn="l">
              <a:buFont typeface="Arial" panose="020B0604020202020204" pitchFamily="34" charset="0"/>
              <a:buChar char="•"/>
            </a:pPr>
            <a:r>
              <a:rPr lang="en-US" dirty="0"/>
              <a:t>Low Resolution: continuum mapping/pulsars</a:t>
            </a:r>
          </a:p>
          <a:p>
            <a:pPr marL="342900" indent="-342900" algn="l">
              <a:buFont typeface="Arial" panose="020B0604020202020204" pitchFamily="34" charset="0"/>
              <a:buChar char="•"/>
            </a:pPr>
            <a:r>
              <a:rPr lang="en-US" dirty="0"/>
              <a:t>High Resolution: Spectral Lines</a:t>
            </a:r>
          </a:p>
          <a:p>
            <a:pPr marL="342900" indent="-342900" algn="l">
              <a:buFont typeface="Arial" panose="020B0604020202020204" pitchFamily="34" charset="0"/>
              <a:buChar char="•"/>
            </a:pPr>
            <a:r>
              <a:rPr lang="en-US" dirty="0"/>
              <a:t>No Filter Full Band (with interference)</a:t>
            </a:r>
          </a:p>
          <a:p>
            <a:pPr marL="342900" indent="-342900" algn="l">
              <a:buFont typeface="Arial" panose="020B0604020202020204" pitchFamily="34" charset="0"/>
              <a:buChar char="•"/>
            </a:pPr>
            <a:r>
              <a:rPr lang="en-US" dirty="0"/>
              <a:t>H1 Filter (continuum maps, 1355-1455 MHz)</a:t>
            </a:r>
          </a:p>
          <a:p>
            <a:pPr marL="342900" indent="-342900" algn="l">
              <a:buFont typeface="Arial" panose="020B0604020202020204" pitchFamily="34" charset="0"/>
              <a:buChar char="•"/>
            </a:pPr>
            <a:r>
              <a:rPr lang="en-US" dirty="0"/>
              <a:t>OH Filter (Iridium sat. interference, 1.6-1.73 GHz)</a:t>
            </a:r>
          </a:p>
          <a:p>
            <a:pPr algn="l"/>
            <a:endParaRPr lang="en-US" dirty="0"/>
          </a:p>
          <a:p>
            <a:pPr algn="l"/>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363" y="1219200"/>
            <a:ext cx="4882336" cy="4674577"/>
          </a:xfrm>
          <a:prstGeom prst="rect">
            <a:avLst/>
          </a:prstGeom>
        </p:spPr>
      </p:pic>
      <p:sp>
        <p:nvSpPr>
          <p:cNvPr id="6" name="Slide Number Placeholder 5"/>
          <p:cNvSpPr>
            <a:spLocks noGrp="1"/>
          </p:cNvSpPr>
          <p:nvPr>
            <p:ph type="sldNum" sz="quarter" idx="12"/>
          </p:nvPr>
        </p:nvSpPr>
        <p:spPr/>
        <p:txBody>
          <a:bodyPr/>
          <a:lstStyle/>
          <a:p>
            <a:fld id="{CA8D75EB-B86C-434C-A07B-B887823EC4F8}" type="slidenum">
              <a:rPr lang="en-US" smtClean="0"/>
              <a:t>6</a:t>
            </a:fld>
            <a:endParaRPr lang="en-US"/>
          </a:p>
        </p:txBody>
      </p:sp>
    </p:spTree>
    <p:extLst>
      <p:ext uri="{BB962C8B-B14F-4D97-AF65-F5344CB8AC3E}">
        <p14:creationId xmlns:p14="http://schemas.microsoft.com/office/powerpoint/2010/main" val="1909363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98600" y="1600200"/>
            <a:ext cx="9461500" cy="4062651"/>
          </a:xfrm>
          <a:prstGeom prst="rect">
            <a:avLst/>
          </a:prstGeom>
          <a:noFill/>
        </p:spPr>
        <p:txBody>
          <a:bodyPr wrap="square" rtlCol="0">
            <a:spAutoFit/>
          </a:bodyPr>
          <a:lstStyle/>
          <a:p>
            <a:r>
              <a:rPr lang="en-US" sz="2400" b="1" dirty="0"/>
              <a:t>Pulsar Search </a:t>
            </a:r>
            <a:r>
              <a:rPr lang="en-US" sz="2400" b="1" dirty="0" err="1"/>
              <a:t>Collaboratory</a:t>
            </a:r>
            <a:endParaRPr lang="en-US" sz="2400" b="1" dirty="0"/>
          </a:p>
          <a:p>
            <a:r>
              <a:rPr lang="en-US" dirty="0">
                <a:hlinkClick r:id="rId2"/>
              </a:rPr>
              <a:t>http://pulsarsearchcollaboratory.com/home/about/</a:t>
            </a:r>
            <a:endParaRPr lang="en-US" dirty="0"/>
          </a:p>
          <a:p>
            <a:endParaRPr lang="en-US" b="1" dirty="0"/>
          </a:p>
          <a:p>
            <a:r>
              <a:rPr lang="en-US" b="1" dirty="0"/>
              <a:t>FREE Online training</a:t>
            </a:r>
            <a:r>
              <a:rPr lang="en-US" dirty="0"/>
              <a:t> – Gain expertise in pulsar astronomy and  pulsar data analysis through six 1-hour online classes on the PSC staff.  Once you are certified, you will gain access to data.</a:t>
            </a:r>
          </a:p>
          <a:p>
            <a:r>
              <a:rPr lang="en-US" dirty="0"/>
              <a:t>http://pulsarsearchcollaboratory.com/online-workshop/</a:t>
            </a:r>
          </a:p>
          <a:p>
            <a:endParaRPr lang="en-US" b="1" dirty="0"/>
          </a:p>
          <a:p>
            <a:r>
              <a:rPr lang="en-US" b="1" dirty="0"/>
              <a:t>PSC Clubs</a:t>
            </a:r>
            <a:r>
              <a:rPr lang="en-US" dirty="0"/>
              <a:t> – Teachers and students will form a PSC club at their school or other venue. PSC teams will conduct original research by analyzing data from the GBT with the expectation of discovering new pulsars and characterizing changes in previously-known pulsars.</a:t>
            </a:r>
          </a:p>
          <a:p>
            <a:endParaRPr lang="en-US" b="1" dirty="0"/>
          </a:p>
          <a:p>
            <a:r>
              <a:rPr lang="en-US" b="1" dirty="0"/>
              <a:t>PSC Camp – </a:t>
            </a:r>
            <a:r>
              <a:rPr lang="en-US" dirty="0"/>
              <a:t>Each summer, astronomers, students and teachers gather together at the Green Bank Observatory for a week of intense learning.  Work alongside astronomers to learn how to characterize pulsars. </a:t>
            </a:r>
          </a:p>
        </p:txBody>
      </p:sp>
      <p:sp>
        <p:nvSpPr>
          <p:cNvPr id="2" name="Rectangle 1"/>
          <p:cNvSpPr/>
          <p:nvPr/>
        </p:nvSpPr>
        <p:spPr>
          <a:xfrm>
            <a:off x="3759200" y="348734"/>
            <a:ext cx="4940300" cy="923330"/>
          </a:xfrm>
          <a:prstGeom prst="rect">
            <a:avLst/>
          </a:prstGeom>
        </p:spPr>
        <p:txBody>
          <a:bodyPr wrap="square">
            <a:spAutoFit/>
          </a:bodyPr>
          <a:lstStyle/>
          <a:p>
            <a:r>
              <a:rPr lang="en-US" sz="5400" dirty="0">
                <a:latin typeface="+mj-lt"/>
              </a:rPr>
              <a:t>Pulsar Observing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6"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7</a:t>
            </a:fld>
            <a:endParaRPr lang="en-US"/>
          </a:p>
        </p:txBody>
      </p:sp>
    </p:spTree>
    <p:extLst>
      <p:ext uri="{BB962C8B-B14F-4D97-AF65-F5344CB8AC3E}">
        <p14:creationId xmlns:p14="http://schemas.microsoft.com/office/powerpoint/2010/main" val="3604927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9700" y="1291987"/>
            <a:ext cx="10071100" cy="4524315"/>
          </a:xfrm>
          <a:prstGeom prst="rect">
            <a:avLst/>
          </a:prstGeom>
        </p:spPr>
        <p:txBody>
          <a:bodyPr wrap="square">
            <a:spAutoFit/>
          </a:bodyPr>
          <a:lstStyle/>
          <a:p>
            <a:r>
              <a:rPr lang="en-US" sz="2400" b="1" dirty="0">
                <a:solidFill>
                  <a:srgbClr val="000000"/>
                </a:solidFill>
                <a:latin typeface="+mj-lt"/>
              </a:rPr>
              <a:t>Input Your Observation</a:t>
            </a:r>
          </a:p>
          <a:p>
            <a:pPr>
              <a:buFont typeface="Arial" panose="020B0604020202020204" pitchFamily="34" charset="0"/>
              <a:buChar char="•"/>
            </a:pPr>
            <a:endParaRPr lang="en-US" sz="2400" dirty="0">
              <a:solidFill>
                <a:srgbClr val="000000"/>
              </a:solidFill>
              <a:latin typeface="+mj-lt"/>
            </a:endParaRPr>
          </a:p>
          <a:p>
            <a:pPr>
              <a:buFont typeface="Arial" panose="020B0604020202020204" pitchFamily="34" charset="0"/>
              <a:buChar char="•"/>
            </a:pPr>
            <a:r>
              <a:rPr lang="en-US" sz="2400" dirty="0">
                <a:solidFill>
                  <a:srgbClr val="000000"/>
                </a:solidFill>
                <a:latin typeface="+mj-lt"/>
              </a:rPr>
              <a:t>Name the object with a recognizable pulsar name, for example, "B0329+54". </a:t>
            </a:r>
          </a:p>
          <a:p>
            <a:pPr>
              <a:buFont typeface="Arial" panose="020B0604020202020204" pitchFamily="34" charset="0"/>
              <a:buChar char="•"/>
            </a:pPr>
            <a:r>
              <a:rPr lang="en-US" sz="2400" dirty="0">
                <a:solidFill>
                  <a:srgbClr val="000000"/>
                </a:solidFill>
                <a:latin typeface="+mj-lt"/>
              </a:rPr>
              <a:t>Personalize by appending to the name, e.g. "B0329+54_mypulsar". </a:t>
            </a:r>
          </a:p>
          <a:p>
            <a:pPr>
              <a:buFont typeface="Arial" panose="020B0604020202020204" pitchFamily="34" charset="0"/>
              <a:buChar char="•"/>
            </a:pPr>
            <a:r>
              <a:rPr lang="en-US" sz="2400" dirty="0">
                <a:solidFill>
                  <a:srgbClr val="000000"/>
                </a:solidFill>
                <a:latin typeface="+mj-lt"/>
              </a:rPr>
              <a:t>Select "Low Resolution Spectral/Continuum", and check the "Pulsar Mode" box. </a:t>
            </a:r>
          </a:p>
          <a:p>
            <a:pPr>
              <a:buFont typeface="Arial" panose="020B0604020202020204" pitchFamily="34" charset="0"/>
              <a:buChar char="•"/>
            </a:pPr>
            <a:r>
              <a:rPr lang="en-US" sz="2400" dirty="0">
                <a:solidFill>
                  <a:srgbClr val="000000"/>
                </a:solidFill>
                <a:latin typeface="+mj-lt"/>
              </a:rPr>
              <a:t>Select "Track" </a:t>
            </a:r>
          </a:p>
          <a:p>
            <a:pPr>
              <a:buFont typeface="Arial" panose="020B0604020202020204" pitchFamily="34" charset="0"/>
              <a:buChar char="•"/>
            </a:pPr>
            <a:r>
              <a:rPr lang="en-US" sz="2400" dirty="0">
                <a:solidFill>
                  <a:srgbClr val="000000"/>
                </a:solidFill>
                <a:latin typeface="+mj-lt"/>
              </a:rPr>
              <a:t>Bright pulsars can be detected with a duration of 60 seconds. Longer for weaker pulsars. </a:t>
            </a:r>
          </a:p>
          <a:p>
            <a:pPr>
              <a:buFont typeface="Arial" panose="020B0604020202020204" pitchFamily="34" charset="0"/>
              <a:buChar char="•"/>
            </a:pPr>
            <a:r>
              <a:rPr lang="en-US" sz="2400" dirty="0">
                <a:solidFill>
                  <a:srgbClr val="000000"/>
                </a:solidFill>
                <a:latin typeface="+mj-lt"/>
              </a:rPr>
              <a:t>Set the integration time to a fraction (e.g., 1/30</a:t>
            </a:r>
            <a:r>
              <a:rPr lang="en-US" sz="2400" baseline="30000" dirty="0">
                <a:solidFill>
                  <a:srgbClr val="000000"/>
                </a:solidFill>
                <a:latin typeface="+mj-lt"/>
              </a:rPr>
              <a:t>th</a:t>
            </a:r>
            <a:r>
              <a:rPr lang="en-US" sz="2400" dirty="0">
                <a:solidFill>
                  <a:srgbClr val="000000"/>
                </a:solidFill>
                <a:latin typeface="+mj-lt"/>
              </a:rPr>
              <a:t> of the pulsar period). </a:t>
            </a:r>
          </a:p>
          <a:p>
            <a:pPr>
              <a:buFont typeface="Arial" panose="020B0604020202020204" pitchFamily="34" charset="0"/>
              <a:buChar char="•"/>
            </a:pPr>
            <a:r>
              <a:rPr lang="en-US" sz="2400" dirty="0">
                <a:solidFill>
                  <a:srgbClr val="000000"/>
                </a:solidFill>
                <a:latin typeface="+mj-lt"/>
              </a:rPr>
              <a:t>Possible range of integration times: 0.1 to 0.0001. The data acquisition system is unable to keep up with the data rate if the integration time is less than 0.0001 second. It will collect data, but what it collects will be mostly nonsense. </a:t>
            </a:r>
            <a:endParaRPr lang="en-US" sz="2400" b="0" i="0" u="none" strike="noStrike" dirty="0">
              <a:solidFill>
                <a:srgbClr val="000000"/>
              </a:solidFill>
              <a:effectLst/>
              <a:latin typeface="+mj-lt"/>
            </a:endParaRPr>
          </a:p>
        </p:txBody>
      </p:sp>
      <p:sp>
        <p:nvSpPr>
          <p:cNvPr id="3" name="Rectangle 2"/>
          <p:cNvSpPr/>
          <p:nvPr/>
        </p:nvSpPr>
        <p:spPr>
          <a:xfrm>
            <a:off x="3811698" y="5893375"/>
            <a:ext cx="5013104" cy="369332"/>
          </a:xfrm>
          <a:prstGeom prst="rect">
            <a:avLst/>
          </a:prstGeom>
        </p:spPr>
        <p:txBody>
          <a:bodyPr wrap="none">
            <a:spAutoFit/>
          </a:bodyPr>
          <a:lstStyle/>
          <a:p>
            <a:r>
              <a:rPr lang="en-US" dirty="0"/>
              <a:t>http://www.gb.nrao.edu/20m/psr20m_advice.html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Rectangle 4"/>
          <p:cNvSpPr/>
          <p:nvPr/>
        </p:nvSpPr>
        <p:spPr>
          <a:xfrm>
            <a:off x="3590511" y="368657"/>
            <a:ext cx="4910127" cy="923330"/>
          </a:xfrm>
          <a:prstGeom prst="rect">
            <a:avLst/>
          </a:prstGeom>
        </p:spPr>
        <p:txBody>
          <a:bodyPr wrap="none">
            <a:spAutoFit/>
          </a:bodyPr>
          <a:lstStyle/>
          <a:p>
            <a:r>
              <a:rPr lang="en-US" sz="5400" dirty="0">
                <a:latin typeface="+mj-lt"/>
              </a:rPr>
              <a:t>Pulsar Observing</a:t>
            </a:r>
          </a:p>
        </p:txBody>
      </p:sp>
      <p:sp>
        <p:nvSpPr>
          <p:cNvPr id="6"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8</a:t>
            </a:fld>
            <a:endParaRPr lang="en-US"/>
          </a:p>
        </p:txBody>
      </p:sp>
    </p:spTree>
    <p:extLst>
      <p:ext uri="{BB962C8B-B14F-4D97-AF65-F5344CB8AC3E}">
        <p14:creationId xmlns:p14="http://schemas.microsoft.com/office/powerpoint/2010/main" val="2372765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2875" y="1691320"/>
            <a:ext cx="9178326" cy="3785652"/>
          </a:xfrm>
          <a:prstGeom prst="rect">
            <a:avLst/>
          </a:prstGeom>
          <a:noFill/>
        </p:spPr>
        <p:txBody>
          <a:bodyPr wrap="square" rtlCol="0">
            <a:spAutoFit/>
          </a:bodyPr>
          <a:lstStyle/>
          <a:p>
            <a:r>
              <a:rPr lang="en-US" sz="2400" b="1" dirty="0">
                <a:solidFill>
                  <a:srgbClr val="000000"/>
                </a:solidFill>
              </a:rPr>
              <a:t>List of Pulsars</a:t>
            </a:r>
          </a:p>
          <a:p>
            <a:endParaRPr lang="en-US" sz="2400" dirty="0">
              <a:solidFill>
                <a:srgbClr val="000000"/>
              </a:solidFill>
            </a:endParaRPr>
          </a:p>
          <a:p>
            <a:r>
              <a:rPr lang="en-US" sz="2400" dirty="0">
                <a:solidFill>
                  <a:srgbClr val="000000"/>
                </a:solidFill>
              </a:rPr>
              <a:t>See the </a:t>
            </a:r>
            <a:r>
              <a:rPr lang="en-US" sz="2400" dirty="0"/>
              <a:t>Australia Telescope National Facility (ATNF) website</a:t>
            </a:r>
          </a:p>
          <a:p>
            <a:endParaRPr lang="en-US" sz="2400" dirty="0"/>
          </a:p>
          <a:p>
            <a:r>
              <a:rPr lang="en-US" sz="2400" dirty="0"/>
              <a:t>ATNF Pulsar Catalogue</a:t>
            </a:r>
          </a:p>
          <a:p>
            <a:r>
              <a:rPr lang="en-US" sz="2400" dirty="0">
                <a:hlinkClick r:id="rId2"/>
              </a:rPr>
              <a:t>https://www.atnf.csiro.au/research/pulsar/psrcat/</a:t>
            </a:r>
            <a:endParaRPr lang="en-US" sz="2400" dirty="0"/>
          </a:p>
          <a:p>
            <a:r>
              <a:rPr lang="en-US" sz="2400" dirty="0"/>
              <a:t>Predefined Variables</a:t>
            </a:r>
          </a:p>
          <a:p>
            <a:endParaRPr lang="en-US" sz="2400" dirty="0"/>
          </a:p>
          <a:p>
            <a:r>
              <a:rPr lang="en-US" sz="2400" dirty="0">
                <a:solidFill>
                  <a:srgbClr val="000000"/>
                </a:solidFill>
              </a:rPr>
              <a:t>Table of the ATNF database pulsars visible by the GBT as of 1 Jun 2007. All positions are J2000</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6" name="Rectangle 5"/>
          <p:cNvSpPr/>
          <p:nvPr/>
        </p:nvSpPr>
        <p:spPr>
          <a:xfrm>
            <a:off x="3695748" y="456168"/>
            <a:ext cx="4834785" cy="923330"/>
          </a:xfrm>
          <a:prstGeom prst="rect">
            <a:avLst/>
          </a:prstGeom>
        </p:spPr>
        <p:txBody>
          <a:bodyPr wrap="none">
            <a:spAutoFit/>
          </a:bodyPr>
          <a:lstStyle/>
          <a:p>
            <a:r>
              <a:rPr lang="en-US" sz="5400" dirty="0">
                <a:latin typeface="+mj-lt"/>
              </a:rPr>
              <a:t>Pulsar Observing</a:t>
            </a:r>
          </a:p>
        </p:txBody>
      </p:sp>
      <p:sp>
        <p:nvSpPr>
          <p:cNvPr id="7"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9</a:t>
            </a:fld>
            <a:endParaRPr lang="en-US"/>
          </a:p>
        </p:txBody>
      </p:sp>
    </p:spTree>
    <p:extLst>
      <p:ext uri="{BB962C8B-B14F-4D97-AF65-F5344CB8AC3E}">
        <p14:creationId xmlns:p14="http://schemas.microsoft.com/office/powerpoint/2010/main" val="21965908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TotalTime>
  <Words>5856</Words>
  <Application>Microsoft Office PowerPoint</Application>
  <PresentationFormat>Widescreen</PresentationFormat>
  <Paragraphs>324</Paragraphs>
  <Slides>46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Calibri Light</vt:lpstr>
      <vt:lpstr>Office Theme</vt:lpstr>
      <vt:lpstr>SARA Conference 2020 Analytical Section Meeting, Demo, &amp; Programs</vt:lpstr>
      <vt:lpstr>Agenda</vt:lpstr>
      <vt:lpstr>20m Project Updates</vt:lpstr>
      <vt:lpstr>20 Meter Dish Demo</vt:lpstr>
      <vt:lpstr>20 Meter Dish Demo</vt:lpstr>
      <vt:lpstr>20 Meter Dish Demo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Projects Ideas</vt:lpstr>
      <vt:lpstr>Contact</vt:lpstr>
    </vt:vector>
  </TitlesOfParts>
  <Company>U.S. Customs and Border Protection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TZIKAS, STEPHEN A</dc:creator>
  <cp:lastModifiedBy>Stephen Tzikas</cp:lastModifiedBy>
  <cp:revision>102</cp:revision>
  <cp:lastPrinted>2020-02-04T13:11:31Z</cp:lastPrinted>
  <dcterms:created xsi:type="dcterms:W3CDTF">2019-12-12T12:09:15Z</dcterms:created>
  <dcterms:modified xsi:type="dcterms:W3CDTF">2020-10-02T14:56:39Z</dcterms:modified>
</cp:coreProperties>
</file>