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60" r:id="rId2"/>
    <p:sldId id="315" r:id="rId3"/>
    <p:sldId id="295" r:id="rId4"/>
    <p:sldId id="296" r:id="rId5"/>
    <p:sldId id="265" r:id="rId6"/>
    <p:sldId id="266" r:id="rId7"/>
    <p:sldId id="267" r:id="rId8"/>
    <p:sldId id="268" r:id="rId9"/>
    <p:sldId id="271" r:id="rId10"/>
    <p:sldId id="269" r:id="rId11"/>
    <p:sldId id="270" r:id="rId12"/>
    <p:sldId id="313" r:id="rId13"/>
    <p:sldId id="312" r:id="rId14"/>
    <p:sldId id="292" r:id="rId15"/>
    <p:sldId id="293" r:id="rId16"/>
    <p:sldId id="278" r:id="rId17"/>
    <p:sldId id="279" r:id="rId18"/>
    <p:sldId id="294" r:id="rId19"/>
    <p:sldId id="282" r:id="rId20"/>
    <p:sldId id="287" r:id="rId21"/>
    <p:sldId id="307" r:id="rId22"/>
    <p:sldId id="308" r:id="rId23"/>
    <p:sldId id="309" r:id="rId24"/>
    <p:sldId id="310" r:id="rId25"/>
    <p:sldId id="286" r:id="rId26"/>
    <p:sldId id="319" r:id="rId27"/>
    <p:sldId id="320" r:id="rId28"/>
    <p:sldId id="334" r:id="rId29"/>
    <p:sldId id="329" r:id="rId30"/>
    <p:sldId id="330" r:id="rId31"/>
    <p:sldId id="321" r:id="rId32"/>
    <p:sldId id="322" r:id="rId33"/>
    <p:sldId id="323" r:id="rId34"/>
    <p:sldId id="324" r:id="rId35"/>
    <p:sldId id="325" r:id="rId36"/>
    <p:sldId id="326" r:id="rId37"/>
    <p:sldId id="331" r:id="rId38"/>
    <p:sldId id="327" r:id="rId39"/>
    <p:sldId id="328" r:id="rId40"/>
    <p:sldId id="335" r:id="rId41"/>
    <p:sldId id="336" r:id="rId42"/>
    <p:sldId id="332" r:id="rId43"/>
    <p:sldId id="333" r:id="rId44"/>
    <p:sldId id="337" r:id="rId45"/>
    <p:sldId id="311" r:id="rId46"/>
    <p:sldId id="298" r:id="rId47"/>
    <p:sldId id="316" r:id="rId48"/>
    <p:sldId id="317" r:id="rId49"/>
    <p:sldId id="318" r:id="rId50"/>
    <p:sldId id="275" r:id="rId51"/>
    <p:sldId id="272" r:id="rId52"/>
    <p:sldId id="262" r:id="rId53"/>
    <p:sldId id="281" r:id="rId54"/>
    <p:sldId id="264" r:id="rId55"/>
    <p:sldId id="303"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718" autoAdjust="0"/>
  </p:normalViewPr>
  <p:slideViewPr>
    <p:cSldViewPr snapToGrid="0">
      <p:cViewPr varScale="1">
        <p:scale>
          <a:sx n="68" d="100"/>
          <a:sy n="68" d="100"/>
        </p:scale>
        <p:origin x="81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7FB2FAD-7853-41C3-BC94-FAF9E1F2073C}" type="datetimeFigureOut">
              <a:rPr lang="en-US" smtClean="0"/>
              <a:t>2/19/2019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FFCEDDA-B189-4775-9BB3-04A4ECD18EC3}" type="slidenum">
              <a:rPr lang="en-US" smtClean="0"/>
              <a:t>‹#›</a:t>
            </a:fld>
            <a:endParaRPr lang="en-US"/>
          </a:p>
        </p:txBody>
      </p:sp>
    </p:spTree>
    <p:extLst>
      <p:ext uri="{BB962C8B-B14F-4D97-AF65-F5344CB8AC3E}">
        <p14:creationId xmlns:p14="http://schemas.microsoft.com/office/powerpoint/2010/main" val="14609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1</a:t>
            </a:fld>
            <a:endParaRPr lang="en-US"/>
          </a:p>
        </p:txBody>
      </p:sp>
    </p:spTree>
    <p:extLst>
      <p:ext uri="{BB962C8B-B14F-4D97-AF65-F5344CB8AC3E}">
        <p14:creationId xmlns:p14="http://schemas.microsoft.com/office/powerpoint/2010/main" val="253056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a:t>
            </a:fld>
            <a:endParaRPr lang="en-US"/>
          </a:p>
        </p:txBody>
      </p:sp>
    </p:spTree>
    <p:extLst>
      <p:ext uri="{BB962C8B-B14F-4D97-AF65-F5344CB8AC3E}">
        <p14:creationId xmlns:p14="http://schemas.microsoft.com/office/powerpoint/2010/main" val="231287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3</a:t>
            </a:fld>
            <a:endParaRPr lang="en-US"/>
          </a:p>
        </p:txBody>
      </p:sp>
    </p:spTree>
    <p:extLst>
      <p:ext uri="{BB962C8B-B14F-4D97-AF65-F5344CB8AC3E}">
        <p14:creationId xmlns:p14="http://schemas.microsoft.com/office/powerpoint/2010/main" val="82961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20</a:t>
            </a:fld>
            <a:endParaRPr lang="en-US"/>
          </a:p>
        </p:txBody>
      </p:sp>
    </p:spTree>
    <p:extLst>
      <p:ext uri="{BB962C8B-B14F-4D97-AF65-F5344CB8AC3E}">
        <p14:creationId xmlns:p14="http://schemas.microsoft.com/office/powerpoint/2010/main" val="238559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21</a:t>
            </a:fld>
            <a:endParaRPr lang="en-US"/>
          </a:p>
        </p:txBody>
      </p:sp>
    </p:spTree>
    <p:extLst>
      <p:ext uri="{BB962C8B-B14F-4D97-AF65-F5344CB8AC3E}">
        <p14:creationId xmlns:p14="http://schemas.microsoft.com/office/powerpoint/2010/main" val="141320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22</a:t>
            </a:fld>
            <a:endParaRPr lang="en-US"/>
          </a:p>
        </p:txBody>
      </p:sp>
    </p:spTree>
    <p:extLst>
      <p:ext uri="{BB962C8B-B14F-4D97-AF65-F5344CB8AC3E}">
        <p14:creationId xmlns:p14="http://schemas.microsoft.com/office/powerpoint/2010/main" val="26245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23</a:t>
            </a:fld>
            <a:endParaRPr lang="en-US"/>
          </a:p>
        </p:txBody>
      </p:sp>
    </p:spTree>
    <p:extLst>
      <p:ext uri="{BB962C8B-B14F-4D97-AF65-F5344CB8AC3E}">
        <p14:creationId xmlns:p14="http://schemas.microsoft.com/office/powerpoint/2010/main" val="373267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24</a:t>
            </a:fld>
            <a:endParaRPr lang="en-US"/>
          </a:p>
        </p:txBody>
      </p:sp>
    </p:spTree>
    <p:extLst>
      <p:ext uri="{BB962C8B-B14F-4D97-AF65-F5344CB8AC3E}">
        <p14:creationId xmlns:p14="http://schemas.microsoft.com/office/powerpoint/2010/main" val="214206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8AF646-3A67-4167-9412-5E7C8A64B8C0}"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346719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D0AA-5A0B-4085-A8B4-D965BE1AE53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172240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AB6FE-C6A2-45CA-A535-320F5268A2C3}"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106937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8047A2-7E2B-41C6-B363-52868C5A626A}"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159350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42F99-10E8-4AB0-9E5A-6B0C43F91091}"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220884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1888C-D03B-4F79-A9AC-69AD0593C281}"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401575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EC1306-267D-426A-ACA9-029489F414EF}"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296202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CED436-DEEC-4E94-B270-D64E103BEDD2}"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208519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E7AD9-C746-45A3-9978-BF889B7C0299}" type="datetime1">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346100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84107E-BA4E-45CF-B439-DF1182A5087B}"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339837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70E791-2C8F-4BA6-B50F-A90899E51F80}"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75EB-B86C-434C-A07B-B887823EC4F8}" type="slidenum">
              <a:rPr lang="en-US" smtClean="0"/>
              <a:t>‹#›</a:t>
            </a:fld>
            <a:endParaRPr lang="en-US"/>
          </a:p>
        </p:txBody>
      </p:sp>
    </p:spTree>
    <p:extLst>
      <p:ext uri="{BB962C8B-B14F-4D97-AF65-F5344CB8AC3E}">
        <p14:creationId xmlns:p14="http://schemas.microsoft.com/office/powerpoint/2010/main" val="151041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1169D-B9AE-4F60-AA87-E4E2632BF2A8}" type="datetime1">
              <a:rPr lang="en-US" smtClean="0"/>
              <a:t>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D75EB-B86C-434C-A07B-B887823EC4F8}" type="slidenum">
              <a:rPr lang="en-US" smtClean="0"/>
              <a:t>‹#›</a:t>
            </a:fld>
            <a:endParaRPr lang="en-US"/>
          </a:p>
        </p:txBody>
      </p:sp>
    </p:spTree>
    <p:extLst>
      <p:ext uri="{BB962C8B-B14F-4D97-AF65-F5344CB8AC3E}">
        <p14:creationId xmlns:p14="http://schemas.microsoft.com/office/powerpoint/2010/main" val="348872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b.nrao.edu/20m/projdocs20m/FadingofCassA_MN469p1299_2017.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www.gb.nrao.edu/20m/peak/log201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gb.nrao.edu/20m/peak/log20146.htm#2016_09_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www.gb.nrao.edu/20m/peak/log20147.htm#jan201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www.gb.nrao.edu/20m/peak/CAS-A-1/Skynet_57759_CAS-A-1_25566_25666.t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www.gb.nrao.edu/20m/peak/CAS-A-1/Skynet_57759_CAS-A-1_25566_25666_cal.tx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gb.nrao.edu/20m/peak/log20147.htm#jan2017"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jacobbaars@arcor.d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hem.libretexts.org/@api/deki/files/30/Figure3.2.jpg?revision=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safe.nrao.edu/wiki/bin/view/GB/Skynet/DocumentSeries" TargetMode="External"/><Relationship Id="rId3" Type="http://schemas.openxmlformats.org/officeDocument/2006/relationships/hyperlink" Target="http://www.gb.nrao.edu/20m/spectra20m_advice.html" TargetMode="External"/><Relationship Id="rId7" Type="http://schemas.openxmlformats.org/officeDocument/2006/relationships/hyperlink" Target="http://www.gb.nrao.edu/20m/" TargetMode="External"/><Relationship Id="rId12" Type="http://schemas.openxmlformats.org/officeDocument/2006/relationships/hyperlink" Target="https://safe.nrao.edu/wiki/bin/view/GB/Skynet/Calibrationnote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gb.nrao.edu/20m/beginnersadvice.html" TargetMode="External"/><Relationship Id="rId11" Type="http://schemas.openxmlformats.org/officeDocument/2006/relationships/hyperlink" Target="https://safe.nrao.edu/wiki/bin/view/GB/Skynet/WebHome" TargetMode="External"/><Relationship Id="rId5" Type="http://schemas.openxmlformats.org/officeDocument/2006/relationships/hyperlink" Target="http://www.gb.nrao.edu/20m/map20m_advice.html" TargetMode="External"/><Relationship Id="rId10" Type="http://schemas.openxmlformats.org/officeDocument/2006/relationships/hyperlink" Target="http://www.gb.nrao.edu/20m/projdocs20m/g20_2012_08_BigManual.pdf" TargetMode="External"/><Relationship Id="rId4" Type="http://schemas.openxmlformats.org/officeDocument/2006/relationships/hyperlink" Target="http://www.gb.nrao.edu/20m/obsadvice.html" TargetMode="External"/><Relationship Id="rId9" Type="http://schemas.openxmlformats.org/officeDocument/2006/relationships/hyperlink" Target="http://www.gb.nrao.edu/20m/projdocs20m/FadingofCassA_MN469p1299_2017.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05" y="182881"/>
            <a:ext cx="11768447" cy="1611086"/>
          </a:xfrm>
        </p:spPr>
        <p:txBody>
          <a:bodyPr>
            <a:normAutofit fontScale="90000"/>
          </a:bodyPr>
          <a:lstStyle/>
          <a:p>
            <a:r>
              <a:rPr lang="en-US" dirty="0"/>
              <a:t>SARA Conference 2019 </a:t>
            </a:r>
            <a:br>
              <a:rPr lang="en-US" dirty="0"/>
            </a:br>
            <a:r>
              <a:rPr lang="en-US" sz="5300" dirty="0"/>
              <a:t>Analytical Section Meeting, Demo, &amp; Programs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242" y="1857740"/>
            <a:ext cx="5298098" cy="4468451"/>
          </a:xfrm>
          <a:prstGeom prst="rect">
            <a:avLst/>
          </a:prstGeom>
        </p:spPr>
      </p:pic>
    </p:spTree>
    <p:extLst>
      <p:ext uri="{BB962C8B-B14F-4D97-AF65-F5344CB8AC3E}">
        <p14:creationId xmlns:p14="http://schemas.microsoft.com/office/powerpoint/2010/main" val="6813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Output (Daisy): </a:t>
            </a:r>
            <a:r>
              <a:rPr lang="en-US" dirty="0"/>
              <a:t>Cassiopeia A</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944" y="1624551"/>
            <a:ext cx="7309779" cy="4756244"/>
          </a:xfrm>
          <a:prstGeom prst="rect">
            <a:avLst/>
          </a:prstGeom>
        </p:spPr>
      </p:pic>
      <p:sp>
        <p:nvSpPr>
          <p:cNvPr id="6" name="TextBox 5"/>
          <p:cNvSpPr txBox="1"/>
          <p:nvPr/>
        </p:nvSpPr>
        <p:spPr>
          <a:xfrm>
            <a:off x="601028" y="4002673"/>
            <a:ext cx="1845944" cy="1200329"/>
          </a:xfrm>
          <a:prstGeom prst="rect">
            <a:avLst/>
          </a:prstGeom>
          <a:noFill/>
        </p:spPr>
        <p:txBody>
          <a:bodyPr wrap="square" rtlCol="0">
            <a:spAutoFit/>
          </a:bodyPr>
          <a:lstStyle/>
          <a:p>
            <a:r>
              <a:rPr lang="en-US" sz="1200" dirty="0"/>
              <a:t>Sharp peaks of intensity correspond to the telescope pointing directly</a:t>
            </a:r>
          </a:p>
          <a:p>
            <a:r>
              <a:rPr lang="en-US" sz="1200" dirty="0"/>
              <a:t>at the source which is at the center of the daisy pattern.</a:t>
            </a:r>
          </a:p>
        </p:txBody>
      </p:sp>
      <p:sp>
        <p:nvSpPr>
          <p:cNvPr id="7" name="TextBox 6"/>
          <p:cNvSpPr txBox="1"/>
          <p:nvPr/>
        </p:nvSpPr>
        <p:spPr>
          <a:xfrm>
            <a:off x="703385" y="2239108"/>
            <a:ext cx="3001107" cy="1015663"/>
          </a:xfrm>
          <a:prstGeom prst="rect">
            <a:avLst/>
          </a:prstGeom>
          <a:noFill/>
        </p:spPr>
        <p:txBody>
          <a:bodyPr wrap="square" rtlCol="0">
            <a:spAutoFit/>
          </a:bodyPr>
          <a:lstStyle/>
          <a:p>
            <a:r>
              <a:rPr lang="en-US" sz="1200" dirty="0"/>
              <a:t>The color wedge on the right represents the intensity of the source in Kelvins, not the physical temperature of the object but rather the increase in temperature the telescope feels when pointed at the source.</a:t>
            </a:r>
          </a:p>
        </p:txBody>
      </p:sp>
      <p:sp>
        <p:nvSpPr>
          <p:cNvPr id="8" name="Rectangle 7"/>
          <p:cNvSpPr/>
          <p:nvPr/>
        </p:nvSpPr>
        <p:spPr>
          <a:xfrm>
            <a:off x="703385" y="2190583"/>
            <a:ext cx="3001107" cy="1064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7876" y="3977860"/>
            <a:ext cx="1849095" cy="1225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3704492" y="2239108"/>
            <a:ext cx="2133600" cy="386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2446971" y="4818185"/>
            <a:ext cx="7299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CA8D75EB-B86C-434C-A07B-B887823EC4F8}" type="slidenum">
              <a:rPr lang="en-US" smtClean="0"/>
              <a:t>10</a:t>
            </a:fld>
            <a:endParaRPr lang="en-US"/>
          </a:p>
        </p:txBody>
      </p:sp>
    </p:spTree>
    <p:extLst>
      <p:ext uri="{BB962C8B-B14F-4D97-AF65-F5344CB8AC3E}">
        <p14:creationId xmlns:p14="http://schemas.microsoft.com/office/powerpoint/2010/main" val="395738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Output (Map): </a:t>
            </a:r>
            <a:r>
              <a:rPr lang="en-US" dirty="0"/>
              <a:t>Cygnus A</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978" y="1622101"/>
            <a:ext cx="7464853" cy="5024884"/>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11</a:t>
            </a:fld>
            <a:endParaRPr lang="en-US"/>
          </a:p>
        </p:txBody>
      </p:sp>
    </p:spTree>
    <p:extLst>
      <p:ext uri="{BB962C8B-B14F-4D97-AF65-F5344CB8AC3E}">
        <p14:creationId xmlns:p14="http://schemas.microsoft.com/office/powerpoint/2010/main" val="429115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20 Meter Dish Demo</a:t>
            </a:r>
          </a:p>
        </p:txBody>
      </p:sp>
      <p:sp>
        <p:nvSpPr>
          <p:cNvPr id="3" name="Subtitle 2"/>
          <p:cNvSpPr>
            <a:spLocks noGrp="1"/>
          </p:cNvSpPr>
          <p:nvPr>
            <p:ph type="subTitle" idx="1"/>
          </p:nvPr>
        </p:nvSpPr>
        <p:spPr>
          <a:xfrm>
            <a:off x="843148" y="1219200"/>
            <a:ext cx="9824852" cy="4396154"/>
          </a:xfrm>
        </p:spPr>
        <p:txBody>
          <a:bodyPr>
            <a:normAutofit/>
          </a:bodyPr>
          <a:lstStyle/>
          <a:p>
            <a:pPr algn="l"/>
            <a:r>
              <a:rPr lang="en-US" dirty="0"/>
              <a:t>Maser OH808-19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085" y="1219200"/>
            <a:ext cx="6881355" cy="5161016"/>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12</a:t>
            </a:fld>
            <a:endParaRPr lang="en-US"/>
          </a:p>
        </p:txBody>
      </p:sp>
      <p:sp>
        <p:nvSpPr>
          <p:cNvPr id="7" name="TextBox 6"/>
          <p:cNvSpPr txBox="1"/>
          <p:nvPr/>
        </p:nvSpPr>
        <p:spPr>
          <a:xfrm>
            <a:off x="740229" y="1811384"/>
            <a:ext cx="3796937" cy="2862322"/>
          </a:xfrm>
          <a:prstGeom prst="rect">
            <a:avLst/>
          </a:prstGeom>
          <a:noFill/>
        </p:spPr>
        <p:txBody>
          <a:bodyPr wrap="square" rtlCol="0">
            <a:spAutoFit/>
          </a:bodyPr>
          <a:lstStyle/>
          <a:p>
            <a:r>
              <a:rPr lang="en-US" dirty="0"/>
              <a:t>Maser – Microwave Amplification by Stimulated Emission of Radiation.  </a:t>
            </a:r>
          </a:p>
          <a:p>
            <a:r>
              <a:rPr lang="en-US" dirty="0"/>
              <a:t>OH/IR Stars: 1612 MHz, 1667   </a:t>
            </a:r>
          </a:p>
          <a:p>
            <a:r>
              <a:rPr lang="en-US" dirty="0"/>
              <a:t>Late stages of asymptotic giant branch stars develop a super wind with  extreme mass loss. Gas in the wind condenses OH radicals produced by photo-dissociation or collisional dissociation.</a:t>
            </a:r>
          </a:p>
          <a:p>
            <a:endParaRPr lang="en-US" dirty="0"/>
          </a:p>
        </p:txBody>
      </p:sp>
    </p:spTree>
    <p:extLst>
      <p:ext uri="{BB962C8B-B14F-4D97-AF65-F5344CB8AC3E}">
        <p14:creationId xmlns:p14="http://schemas.microsoft.com/office/powerpoint/2010/main" val="218017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dirty="0"/>
              <a:t>Pulsar Observation: Skynet_58416_psr_j0814_7429_36894_37777 Wed Oct 24 23:52:24 2018 (start: 2018-10-25T03:44:03.000 UT) </a:t>
            </a:r>
          </a:p>
          <a:p>
            <a:pPr algn="l"/>
            <a:endParaRPr lang="en-US" dirty="0"/>
          </a:p>
          <a:p>
            <a:pPr algn="l"/>
            <a:endParaRPr lang="en-US" dirty="0"/>
          </a:p>
          <a:p>
            <a:pPr algn="l"/>
            <a:endParaRPr lang="en-US" dirty="0"/>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6" name="Picture 5">
            <a:extLst>
              <a:ext uri="{FF2B5EF4-FFF2-40B4-BE49-F238E27FC236}">
                <a16:creationId xmlns:a16="http://schemas.microsoft.com/office/drawing/2014/main" id="{112F6031-D21A-44FE-90C6-CF7BFF01E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376" y="2142401"/>
            <a:ext cx="5101728" cy="4328738"/>
          </a:xfrm>
          <a:prstGeom prst="rect">
            <a:avLst/>
          </a:prstGeom>
        </p:spPr>
      </p:pic>
      <p:sp>
        <p:nvSpPr>
          <p:cNvPr id="7" name="TextBox 6">
            <a:extLst>
              <a:ext uri="{FF2B5EF4-FFF2-40B4-BE49-F238E27FC236}">
                <a16:creationId xmlns:a16="http://schemas.microsoft.com/office/drawing/2014/main" id="{EF19DAEE-74B2-4AB9-922D-782757F92C53}"/>
              </a:ext>
            </a:extLst>
          </p:cNvPr>
          <p:cNvSpPr txBox="1"/>
          <p:nvPr/>
        </p:nvSpPr>
        <p:spPr>
          <a:xfrm>
            <a:off x="8328661" y="2541834"/>
            <a:ext cx="2419682" cy="1477328"/>
          </a:xfrm>
          <a:prstGeom prst="rect">
            <a:avLst/>
          </a:prstGeom>
          <a:noFill/>
        </p:spPr>
        <p:txBody>
          <a:bodyPr wrap="square" rtlCol="0">
            <a:spAutoFit/>
          </a:bodyPr>
          <a:lstStyle/>
          <a:p>
            <a:r>
              <a:rPr lang="en-US" dirty="0"/>
              <a:t>Suggested Integration time: For spectra: 1 second; for Pulsars 1/20 of pulsar period</a:t>
            </a:r>
          </a:p>
          <a:p>
            <a:endParaRPr lang="en-US" dirty="0"/>
          </a:p>
        </p:txBody>
      </p:sp>
    </p:spTree>
    <p:extLst>
      <p:ext uri="{BB962C8B-B14F-4D97-AF65-F5344CB8AC3E}">
        <p14:creationId xmlns:p14="http://schemas.microsoft.com/office/powerpoint/2010/main" val="33266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20 Meter Dish Demo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14</a:t>
            </a:fld>
            <a:endParaRPr lang="en-US"/>
          </a:p>
        </p:txBody>
      </p:sp>
      <p:sp>
        <p:nvSpPr>
          <p:cNvPr id="8" name="TextBox 7"/>
          <p:cNvSpPr txBox="1"/>
          <p:nvPr/>
        </p:nvSpPr>
        <p:spPr>
          <a:xfrm>
            <a:off x="1674421" y="1341912"/>
            <a:ext cx="8383979" cy="4524315"/>
          </a:xfrm>
          <a:prstGeom prst="rect">
            <a:avLst/>
          </a:prstGeom>
          <a:noFill/>
        </p:spPr>
        <p:txBody>
          <a:bodyPr wrap="square" rtlCol="0">
            <a:spAutoFit/>
          </a:bodyPr>
          <a:lstStyle/>
          <a:p>
            <a:r>
              <a:rPr lang="en-US" sz="2400" u="sng" dirty="0"/>
              <a:t>Quality Control</a:t>
            </a:r>
          </a:p>
          <a:p>
            <a:pPr marL="342900" indent="-342900">
              <a:buFont typeface="Arial" panose="020B0604020202020204" pitchFamily="34" charset="0"/>
              <a:buChar char="•"/>
            </a:pPr>
            <a:r>
              <a:rPr lang="en-US" sz="2400" dirty="0"/>
              <a:t>Interference</a:t>
            </a:r>
          </a:p>
          <a:p>
            <a:pPr marL="342900" indent="-342900">
              <a:buFont typeface="Arial" panose="020B0604020202020204" pitchFamily="34" charset="0"/>
              <a:buChar char="•"/>
            </a:pPr>
            <a:r>
              <a:rPr lang="en-US" sz="2400" dirty="0"/>
              <a:t>Doppler</a:t>
            </a:r>
          </a:p>
          <a:p>
            <a:pPr marL="342900" indent="-342900">
              <a:buFont typeface="Arial" panose="020B0604020202020204" pitchFamily="34" charset="0"/>
              <a:buChar char="•"/>
            </a:pPr>
            <a:r>
              <a:rPr lang="en-US" sz="2400" dirty="0"/>
              <a:t>Galactic hydrogen and arms</a:t>
            </a:r>
          </a:p>
          <a:p>
            <a:pPr marL="342900" indent="-342900">
              <a:buFont typeface="Arial" panose="020B0604020202020204" pitchFamily="34" charset="0"/>
              <a:buChar char="•"/>
            </a:pPr>
            <a:r>
              <a:rPr lang="en-US" sz="2400" dirty="0"/>
              <a:t>Internal instrumentation noise</a:t>
            </a:r>
          </a:p>
          <a:p>
            <a:pPr marL="342900" indent="-342900">
              <a:buFont typeface="Arial" panose="020B0604020202020204" pitchFamily="34" charset="0"/>
              <a:buChar char="•"/>
            </a:pPr>
            <a:r>
              <a:rPr lang="en-US" sz="2400" dirty="0"/>
              <a:t>On-Off Techniques</a:t>
            </a:r>
          </a:p>
          <a:p>
            <a:pPr marL="342900" indent="-342900">
              <a:buFont typeface="Arial" panose="020B0604020202020204" pitchFamily="34" charset="0"/>
              <a:buChar char="•"/>
            </a:pPr>
            <a:r>
              <a:rPr lang="en-US" sz="2400" dirty="0"/>
              <a:t>Solar temperature effects</a:t>
            </a:r>
          </a:p>
          <a:p>
            <a:pPr marL="342900" indent="-342900">
              <a:buFont typeface="Arial" panose="020B0604020202020204" pitchFamily="34" charset="0"/>
              <a:buChar char="•"/>
            </a:pPr>
            <a:r>
              <a:rPr lang="en-US" sz="2400" dirty="0"/>
              <a:t>Ground/building reflections, sky blockage, side lobes</a:t>
            </a:r>
          </a:p>
          <a:p>
            <a:pPr marL="342900" indent="-342900">
              <a:buFont typeface="Arial" panose="020B0604020202020204" pitchFamily="34" charset="0"/>
              <a:buChar char="•"/>
            </a:pPr>
            <a:r>
              <a:rPr lang="en-US" sz="2400" dirty="0"/>
              <a:t>Secondary frequency: comparisons, problem identification</a:t>
            </a:r>
          </a:p>
          <a:p>
            <a:pPr marL="342900" indent="-342900">
              <a:buFont typeface="Arial" panose="020B0604020202020204" pitchFamily="34" charset="0"/>
              <a:buChar char="•"/>
            </a:pPr>
            <a:r>
              <a:rPr lang="en-US" sz="2400" dirty="0"/>
              <a:t>Band width &amp; other parameters chosen</a:t>
            </a:r>
          </a:p>
          <a:p>
            <a:pPr marL="342900" indent="-342900">
              <a:buFont typeface="Arial" panose="020B0604020202020204" pitchFamily="34" charset="0"/>
              <a:buChar char="•"/>
            </a:pPr>
            <a:r>
              <a:rPr lang="en-US" sz="2400" dirty="0"/>
              <a:t>Ubiquitous neutral hydrogen</a:t>
            </a:r>
          </a:p>
          <a:p>
            <a:pPr marL="342900" indent="-342900">
              <a:buFont typeface="Arial" panose="020B0604020202020204" pitchFamily="34" charset="0"/>
              <a:buChar char="•"/>
            </a:pPr>
            <a:r>
              <a:rPr lang="en-US" sz="2400" dirty="0"/>
              <a:t>SARA Analytical Section Observation Tips</a:t>
            </a:r>
          </a:p>
        </p:txBody>
      </p:sp>
    </p:spTree>
    <p:extLst>
      <p:ext uri="{BB962C8B-B14F-4D97-AF65-F5344CB8AC3E}">
        <p14:creationId xmlns:p14="http://schemas.microsoft.com/office/powerpoint/2010/main" val="223763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20 Meter Dish Demo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15</a:t>
            </a:fld>
            <a:endParaRPr lang="en-US"/>
          </a:p>
        </p:txBody>
      </p:sp>
      <p:sp>
        <p:nvSpPr>
          <p:cNvPr id="8" name="TextBox 7"/>
          <p:cNvSpPr txBox="1"/>
          <p:nvPr/>
        </p:nvSpPr>
        <p:spPr>
          <a:xfrm>
            <a:off x="1517986" y="1490008"/>
            <a:ext cx="9910842" cy="1938992"/>
          </a:xfrm>
          <a:prstGeom prst="rect">
            <a:avLst/>
          </a:prstGeom>
          <a:noFill/>
        </p:spPr>
        <p:txBody>
          <a:bodyPr wrap="square" rtlCol="0">
            <a:spAutoFit/>
          </a:bodyPr>
          <a:lstStyle/>
          <a:p>
            <a:r>
              <a:rPr lang="en-US" sz="2400" u="sng" dirty="0"/>
              <a:t>Output and Data Processing Screens</a:t>
            </a:r>
          </a:p>
          <a:p>
            <a:pPr marL="285750" indent="-285750">
              <a:buFont typeface="Arial" panose="020B0604020202020204" pitchFamily="34" charset="0"/>
              <a:buChar char="•"/>
            </a:pPr>
            <a:r>
              <a:rPr lang="en-US" sz="2400" dirty="0"/>
              <a:t>Output screen provided (Skynet 20 m dish)</a:t>
            </a:r>
          </a:p>
          <a:p>
            <a:pPr marL="285750" indent="-285750">
              <a:buFont typeface="Arial" panose="020B0604020202020204" pitchFamily="34" charset="0"/>
              <a:buChar char="•"/>
            </a:pPr>
            <a:r>
              <a:rPr lang="en-US" sz="2400" dirty="0"/>
              <a:t>Widely available output screens (Radio </a:t>
            </a:r>
            <a:r>
              <a:rPr lang="en-US" sz="2400" dirty="0" err="1"/>
              <a:t>SkyPipes</a:t>
            </a:r>
            <a:r>
              <a:rPr lang="en-US" sz="2400" dirty="0"/>
              <a:t>, GNU Radio)</a:t>
            </a:r>
          </a:p>
          <a:p>
            <a:pPr marL="285750" indent="-285750">
              <a:buFont typeface="Arial" panose="020B0604020202020204" pitchFamily="34" charset="0"/>
              <a:buChar char="•"/>
            </a:pPr>
            <a:r>
              <a:rPr lang="en-US" sz="2400" dirty="0"/>
              <a:t>User programmed output screens (Python – Princeton 18 m)</a:t>
            </a:r>
          </a:p>
          <a:p>
            <a:pPr marL="285750" indent="-285750">
              <a:buFont typeface="Arial" panose="020B0604020202020204" pitchFamily="34" charset="0"/>
              <a:buChar char="•"/>
            </a:pPr>
            <a:r>
              <a:rPr lang="en-US" sz="2400" dirty="0"/>
              <a:t>Other: Audio; Paper Strip Chart </a:t>
            </a:r>
          </a:p>
        </p:txBody>
      </p:sp>
      <p:sp>
        <p:nvSpPr>
          <p:cNvPr id="4" name="Rectangle 3"/>
          <p:cNvSpPr/>
          <p:nvPr/>
        </p:nvSpPr>
        <p:spPr>
          <a:xfrm>
            <a:off x="1517986" y="3584387"/>
            <a:ext cx="8475938" cy="1938992"/>
          </a:xfrm>
          <a:prstGeom prst="rect">
            <a:avLst/>
          </a:prstGeom>
        </p:spPr>
        <p:txBody>
          <a:bodyPr wrap="square">
            <a:spAutoFit/>
          </a:bodyPr>
          <a:lstStyle/>
          <a:p>
            <a:r>
              <a:rPr lang="en-US" sz="2400" u="sng" dirty="0"/>
              <a:t>Interpretation of Data</a:t>
            </a:r>
          </a:p>
          <a:p>
            <a:pPr marL="285750" indent="-285750">
              <a:buFont typeface="Arial" panose="020B0604020202020204" pitchFamily="34" charset="0"/>
              <a:buChar char="•"/>
            </a:pPr>
            <a:r>
              <a:rPr lang="en-US" sz="2400" dirty="0"/>
              <a:t>Manuals and papers</a:t>
            </a:r>
          </a:p>
          <a:p>
            <a:pPr marL="285750" indent="-285750">
              <a:buFont typeface="Arial" panose="020B0604020202020204" pitchFamily="34" charset="0"/>
              <a:buChar char="•"/>
            </a:pPr>
            <a:r>
              <a:rPr lang="en-US" sz="2400" dirty="0"/>
              <a:t>Cross comparisons</a:t>
            </a:r>
          </a:p>
          <a:p>
            <a:pPr marL="285750" indent="-285750">
              <a:buFont typeface="Arial" panose="020B0604020202020204" pitchFamily="34" charset="0"/>
              <a:buChar char="•"/>
            </a:pPr>
            <a:r>
              <a:rPr lang="en-US" sz="2400" dirty="0"/>
              <a:t>Resolution Expectations (Can the target be resolved?)</a:t>
            </a:r>
          </a:p>
          <a:p>
            <a:pPr marL="285750" indent="-285750">
              <a:buFont typeface="Arial" panose="020B0604020202020204" pitchFamily="34" charset="0"/>
              <a:buChar char="•"/>
            </a:pPr>
            <a:r>
              <a:rPr lang="en-US" sz="2400" dirty="0"/>
              <a:t>Repeating Observations by adjusting input parameters</a:t>
            </a:r>
          </a:p>
        </p:txBody>
      </p:sp>
    </p:spTree>
    <p:extLst>
      <p:ext uri="{BB962C8B-B14F-4D97-AF65-F5344CB8AC3E}">
        <p14:creationId xmlns:p14="http://schemas.microsoft.com/office/powerpoint/2010/main" val="94272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20 Meter Dish Demo</a:t>
            </a:r>
          </a:p>
        </p:txBody>
      </p:sp>
      <p:sp>
        <p:nvSpPr>
          <p:cNvPr id="3" name="Subtitle 2"/>
          <p:cNvSpPr>
            <a:spLocks noGrp="1"/>
          </p:cNvSpPr>
          <p:nvPr>
            <p:ph type="subTitle" idx="1"/>
          </p:nvPr>
        </p:nvSpPr>
        <p:spPr>
          <a:xfrm>
            <a:off x="1201783" y="1271127"/>
            <a:ext cx="4783015" cy="4396154"/>
          </a:xfrm>
        </p:spPr>
        <p:txBody>
          <a:bodyPr>
            <a:normAutofit/>
          </a:bodyPr>
          <a:lstStyle/>
          <a:p>
            <a:pPr algn="l"/>
            <a:r>
              <a:rPr lang="en-US" b="1" dirty="0"/>
              <a:t>Data Processing</a:t>
            </a:r>
            <a:endParaRPr lang="en-US" dirty="0"/>
          </a:p>
          <a:p>
            <a:pPr marL="342900" indent="-342900" algn="l">
              <a:buFont typeface="Arial" panose="020B0604020202020204" pitchFamily="34" charset="0"/>
              <a:buChar char="•"/>
            </a:pPr>
            <a:r>
              <a:rPr lang="en-US" dirty="0"/>
              <a:t>Low resolution mode provides 1024 spectral channels in a 500 MHz band. The channel spacing is 0.488 MHz</a:t>
            </a:r>
          </a:p>
          <a:p>
            <a:pPr marL="342900" indent="-342900" algn="l">
              <a:buFont typeface="Arial" panose="020B0604020202020204" pitchFamily="34" charset="0"/>
              <a:buChar char="•"/>
            </a:pPr>
            <a:r>
              <a:rPr lang="en-US" dirty="0"/>
              <a:t>High resolution mode allows the number of channels to be selected.</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75" y="1523201"/>
            <a:ext cx="5000625" cy="1047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325" y="3469204"/>
            <a:ext cx="4943475" cy="11811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16</a:t>
            </a:fld>
            <a:endParaRPr lang="en-US"/>
          </a:p>
        </p:txBody>
      </p:sp>
    </p:spTree>
    <p:extLst>
      <p:ext uri="{BB962C8B-B14F-4D97-AF65-F5344CB8AC3E}">
        <p14:creationId xmlns:p14="http://schemas.microsoft.com/office/powerpoint/2010/main" val="1337412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Autofit/>
          </a:bodyPr>
          <a:lstStyle/>
          <a:p>
            <a:r>
              <a:rPr lang="en-US" sz="4400" dirty="0"/>
              <a:t>20 Meter Dish Demo</a:t>
            </a:r>
          </a:p>
        </p:txBody>
      </p:sp>
      <p:sp>
        <p:nvSpPr>
          <p:cNvPr id="3" name="Subtitle 2"/>
          <p:cNvSpPr>
            <a:spLocks noGrp="1"/>
          </p:cNvSpPr>
          <p:nvPr>
            <p:ph type="subTitle" idx="1"/>
          </p:nvPr>
        </p:nvSpPr>
        <p:spPr>
          <a:xfrm>
            <a:off x="1158240" y="1217002"/>
            <a:ext cx="4502331" cy="4396154"/>
          </a:xfrm>
        </p:spPr>
        <p:txBody>
          <a:bodyPr>
            <a:normAutofit fontScale="92500" lnSpcReduction="20000"/>
          </a:bodyPr>
          <a:lstStyle/>
          <a:p>
            <a:pPr algn="l"/>
            <a:r>
              <a:rPr lang="en-US" b="1" dirty="0"/>
              <a:t>Data Processing</a:t>
            </a:r>
            <a:endParaRPr lang="en-US" dirty="0"/>
          </a:p>
          <a:p>
            <a:pPr algn="l"/>
            <a:r>
              <a:rPr lang="en-US" sz="2600" dirty="0"/>
              <a:t>When the 20m telescope observes an object it is recording data 10x a second.</a:t>
            </a:r>
          </a:p>
          <a:p>
            <a:pPr algn="l"/>
            <a:r>
              <a:rPr lang="en-US" sz="2600" dirty="0"/>
              <a:t>Time, position, and the amount of counts received by both polarizations of the telescope are recorded.</a:t>
            </a:r>
          </a:p>
          <a:p>
            <a:pPr algn="l"/>
            <a:r>
              <a:rPr lang="en-US" sz="2600" dirty="0"/>
              <a:t>Raw data</a:t>
            </a:r>
          </a:p>
          <a:p>
            <a:pPr marL="342900" indent="-342900" algn="l">
              <a:buFont typeface="Arial" panose="020B0604020202020204" pitchFamily="34" charset="0"/>
              <a:buChar char="•"/>
            </a:pPr>
            <a:r>
              <a:rPr lang="en-US" sz="2600" dirty="0"/>
              <a:t>Calibrated</a:t>
            </a:r>
          </a:p>
          <a:p>
            <a:pPr marL="342900" indent="-342900" algn="l">
              <a:buFont typeface="Arial" panose="020B0604020202020204" pitchFamily="34" charset="0"/>
              <a:buChar char="•"/>
            </a:pPr>
            <a:r>
              <a:rPr lang="en-US" sz="2600" dirty="0"/>
              <a:t>Raw </a:t>
            </a:r>
            <a:r>
              <a:rPr lang="en-US" sz="2600" dirty="0" err="1"/>
              <a:t>Ascii</a:t>
            </a:r>
            <a:endParaRPr lang="en-US" sz="2600" dirty="0"/>
          </a:p>
          <a:p>
            <a:pPr marL="342900" indent="-342900" algn="l">
              <a:buFont typeface="Arial" panose="020B0604020202020204" pitchFamily="34" charset="0"/>
              <a:buChar char="•"/>
            </a:pPr>
            <a:r>
              <a:rPr lang="en-US" sz="2600" dirty="0"/>
              <a:t>Continuum Data (</a:t>
            </a:r>
            <a:r>
              <a:rPr lang="en-US" sz="2600" dirty="0" err="1"/>
              <a:t>Ascii</a:t>
            </a:r>
            <a:r>
              <a:rPr lang="en-US" sz="2600" dirty="0"/>
              <a:t>)</a:t>
            </a:r>
          </a:p>
          <a:p>
            <a:pPr marL="342900" indent="-342900" algn="l">
              <a:buFont typeface="Arial" panose="020B0604020202020204" pitchFamily="34" charset="0"/>
              <a:buChar char="•"/>
            </a:pPr>
            <a:r>
              <a:rPr lang="en-US" sz="2600" dirty="0"/>
              <a:t>Spectrum Data (</a:t>
            </a:r>
            <a:r>
              <a:rPr lang="en-US" sz="2600" dirty="0" err="1"/>
              <a:t>Ascii</a:t>
            </a:r>
            <a:r>
              <a:rPr lang="en-US" sz="2600" dirty="0"/>
              <a:t>)</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53" y="1215903"/>
            <a:ext cx="5181600" cy="4400550"/>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17</a:t>
            </a:fld>
            <a:endParaRPr lang="en-US"/>
          </a:p>
        </p:txBody>
      </p:sp>
    </p:spTree>
    <p:extLst>
      <p:ext uri="{BB962C8B-B14F-4D97-AF65-F5344CB8AC3E}">
        <p14:creationId xmlns:p14="http://schemas.microsoft.com/office/powerpoint/2010/main" val="1794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5"/>
            <a:ext cx="10515600" cy="1325563"/>
          </a:xfrm>
        </p:spPr>
        <p:txBody>
          <a:bodyPr>
            <a:normAutofit/>
          </a:bodyPr>
          <a:lstStyle/>
          <a:p>
            <a:pPr algn="ctr"/>
            <a:r>
              <a:rPr lang="en-US" sz="4800" dirty="0"/>
              <a:t>Cas A Observation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18</a:t>
            </a:fld>
            <a:endParaRPr lang="en-US"/>
          </a:p>
        </p:txBody>
      </p:sp>
      <p:sp>
        <p:nvSpPr>
          <p:cNvPr id="8" name="TextBox 7"/>
          <p:cNvSpPr txBox="1"/>
          <p:nvPr/>
        </p:nvSpPr>
        <p:spPr>
          <a:xfrm>
            <a:off x="1567543" y="1311559"/>
            <a:ext cx="9357756" cy="4832092"/>
          </a:xfrm>
          <a:prstGeom prst="rect">
            <a:avLst/>
          </a:prstGeom>
          <a:noFill/>
        </p:spPr>
        <p:txBody>
          <a:bodyPr wrap="square" rtlCol="0">
            <a:spAutoFit/>
          </a:bodyPr>
          <a:lstStyle/>
          <a:p>
            <a:r>
              <a:rPr lang="en-US" sz="2400" u="sng" dirty="0"/>
              <a:t>Development of a Citizen Science Database </a:t>
            </a:r>
          </a:p>
          <a:p>
            <a:pPr marL="342900" indent="-342900">
              <a:buFont typeface="Arial" panose="020B0604020202020204" pitchFamily="34" charset="0"/>
              <a:buChar char="•"/>
            </a:pPr>
            <a:r>
              <a:rPr lang="en-US" sz="2400" dirty="0"/>
              <a:t>Primary Target: </a:t>
            </a:r>
            <a:r>
              <a:rPr lang="en-US" sz="2400" dirty="0" err="1"/>
              <a:t>Cas</a:t>
            </a:r>
            <a:r>
              <a:rPr lang="en-US" sz="2400" dirty="0"/>
              <a:t> A (SNR) with 40 </a:t>
            </a:r>
            <a:r>
              <a:rPr lang="en-US" sz="2400" dirty="0" err="1"/>
              <a:t>ft</a:t>
            </a:r>
            <a:r>
              <a:rPr lang="en-US" sz="2400" dirty="0"/>
              <a:t> and 20m</a:t>
            </a:r>
          </a:p>
          <a:p>
            <a:pPr marL="342900" indent="-342900">
              <a:buFont typeface="Arial" panose="020B0604020202020204" pitchFamily="34" charset="0"/>
              <a:buChar char="•"/>
            </a:pPr>
            <a:r>
              <a:rPr lang="en-US" sz="2400" dirty="0"/>
              <a:t>Distance: 11,000 </a:t>
            </a:r>
            <a:r>
              <a:rPr lang="en-US" sz="2400" dirty="0" err="1"/>
              <a:t>ly</a:t>
            </a:r>
            <a:r>
              <a:rPr lang="en-US" sz="2400" dirty="0"/>
              <a:t>; Brightest extrasolar radio source above 1 GHz</a:t>
            </a:r>
          </a:p>
          <a:p>
            <a:pPr marL="342900" indent="-342900">
              <a:buFont typeface="Arial" panose="020B0604020202020204" pitchFamily="34" charset="0"/>
              <a:buChar char="•"/>
            </a:pPr>
            <a:r>
              <a:rPr lang="en-US" sz="2400" dirty="0"/>
              <a:t>Other Targets: Tau A (fading at 0.102%/</a:t>
            </a:r>
            <a:r>
              <a:rPr lang="en-US" sz="2400" dirty="0" err="1"/>
              <a:t>yr</a:t>
            </a:r>
            <a:r>
              <a:rPr lang="en-US" sz="2400" dirty="0"/>
              <a:t> in L-band), Cyg A, </a:t>
            </a:r>
            <a:r>
              <a:rPr lang="en-US" sz="2400" dirty="0" err="1"/>
              <a:t>Vir</a:t>
            </a:r>
            <a:r>
              <a:rPr lang="en-US" sz="2400" dirty="0"/>
              <a:t> A</a:t>
            </a:r>
          </a:p>
          <a:p>
            <a:pPr marL="342900" indent="-342900">
              <a:buFont typeface="Arial" panose="020B0604020202020204" pitchFamily="34" charset="0"/>
              <a:buChar char="•"/>
            </a:pPr>
            <a:r>
              <a:rPr lang="en-US" sz="2400" dirty="0"/>
              <a:t>Goal: Track Fading Rates</a:t>
            </a:r>
          </a:p>
          <a:p>
            <a:pPr marL="342900" indent="-342900">
              <a:buFont typeface="Arial" panose="020B0604020202020204" pitchFamily="34" charset="0"/>
              <a:buChar char="•"/>
            </a:pPr>
            <a:r>
              <a:rPr lang="en-US" sz="2400" dirty="0"/>
              <a:t>Guide: </a:t>
            </a:r>
            <a:r>
              <a:rPr lang="en-US" sz="2400" dirty="0" err="1"/>
              <a:t>Reichart</a:t>
            </a:r>
            <a:r>
              <a:rPr lang="en-US" sz="2400" dirty="0"/>
              <a:t> Paper on </a:t>
            </a:r>
            <a:r>
              <a:rPr lang="en-US" sz="2400" dirty="0" err="1"/>
              <a:t>Cas</a:t>
            </a:r>
            <a:r>
              <a:rPr lang="en-US" sz="2400" dirty="0"/>
              <a:t> A:</a:t>
            </a:r>
          </a:p>
          <a:p>
            <a:r>
              <a:rPr lang="en-US" sz="2000" u="sng" dirty="0">
                <a:hlinkClick r:id="rId3"/>
              </a:rPr>
              <a:t>http://www.gb.nrao.edu/20m/projdocs20m/FadingofCassA_MN469p1299_2017.pdf</a:t>
            </a:r>
            <a:endParaRPr lang="en-US" sz="2000" u="sng" dirty="0"/>
          </a:p>
          <a:p>
            <a:endParaRPr lang="en-US" sz="2400" u="sng" dirty="0"/>
          </a:p>
          <a:p>
            <a:r>
              <a:rPr lang="en-US" sz="2400" u="sng" dirty="0"/>
              <a:t>Observation Inputs for Raster Map</a:t>
            </a:r>
          </a:p>
          <a:p>
            <a:pPr marL="342900" indent="-342900">
              <a:buFont typeface="Arial" panose="020B0604020202020204" pitchFamily="34" charset="0"/>
              <a:buChar char="•"/>
            </a:pPr>
            <a:r>
              <a:rPr lang="en-US" sz="2400" dirty="0"/>
              <a:t>Central Frequency 1395 MHz; Duration: About 14 min.</a:t>
            </a:r>
          </a:p>
          <a:p>
            <a:pPr marL="342900" indent="-342900">
              <a:buFont typeface="Arial" panose="020B0604020202020204" pitchFamily="34" charset="0"/>
              <a:buChar char="•"/>
            </a:pPr>
            <a:r>
              <a:rPr lang="en-US" sz="2400" dirty="0"/>
              <a:t>Bandwidth: 80 MHZ; </a:t>
            </a:r>
            <a:r>
              <a:rPr lang="en-US" sz="2400" dirty="0" err="1"/>
              <a:t>Beamwidth</a:t>
            </a:r>
            <a:r>
              <a:rPr lang="en-US" sz="2400" dirty="0"/>
              <a:t> 0.75; Integration Time: 0.3 sec</a:t>
            </a:r>
          </a:p>
          <a:p>
            <a:pPr marL="342900" indent="-342900">
              <a:buFont typeface="Arial" panose="020B0604020202020204" pitchFamily="34" charset="0"/>
              <a:buChar char="•"/>
            </a:pPr>
            <a:r>
              <a:rPr lang="en-US" sz="2400" dirty="0">
                <a:latin typeface="Calibri" panose="020F0502020204030204" pitchFamily="34" charset="0"/>
                <a:ea typeface="Times New Roman" panose="02020603050405020304" pitchFamily="18" charset="0"/>
              </a:rPr>
              <a:t>See SARA Journal article on the proposed CasA Observation Program</a:t>
            </a:r>
          </a:p>
          <a:p>
            <a:pPr marL="342900" indent="-342900">
              <a:buFont typeface="Arial" panose="020B0604020202020204" pitchFamily="34" charset="0"/>
              <a:buChar char="•"/>
            </a:pPr>
            <a:r>
              <a:rPr lang="en-US" sz="2400" dirty="0">
                <a:latin typeface="Calibri" panose="020F0502020204030204" pitchFamily="34" charset="0"/>
                <a:ea typeface="Times New Roman" panose="02020603050405020304" pitchFamily="18" charset="0"/>
              </a:rPr>
              <a:t>Strive towards similar models and fits per </a:t>
            </a:r>
            <a:r>
              <a:rPr lang="en-US" sz="2400" dirty="0" err="1">
                <a:latin typeface="Calibri" panose="020F0502020204030204" pitchFamily="34" charset="0"/>
                <a:ea typeface="Times New Roman" panose="02020603050405020304" pitchFamily="18" charset="0"/>
              </a:rPr>
              <a:t>Reichart</a:t>
            </a:r>
            <a:r>
              <a:rPr lang="en-US" sz="2400" dirty="0">
                <a:latin typeface="Calibri" panose="020F0502020204030204" pitchFamily="34" charset="0"/>
                <a:ea typeface="Times New Roman" panose="02020603050405020304" pitchFamily="18" charset="0"/>
              </a:rPr>
              <a:t> Paper</a:t>
            </a:r>
          </a:p>
        </p:txBody>
      </p:sp>
    </p:spTree>
    <p:extLst>
      <p:ext uri="{BB962C8B-B14F-4D97-AF65-F5344CB8AC3E}">
        <p14:creationId xmlns:p14="http://schemas.microsoft.com/office/powerpoint/2010/main" val="1258566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Cas A Observation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19</a:t>
            </a:fld>
            <a:endParaRPr lang="en-US"/>
          </a:p>
        </p:txBody>
      </p:sp>
      <p:sp>
        <p:nvSpPr>
          <p:cNvPr id="8" name="TextBox 7"/>
          <p:cNvSpPr txBox="1"/>
          <p:nvPr/>
        </p:nvSpPr>
        <p:spPr>
          <a:xfrm>
            <a:off x="1674421" y="1341912"/>
            <a:ext cx="8383979" cy="830997"/>
          </a:xfrm>
          <a:prstGeom prst="rect">
            <a:avLst/>
          </a:prstGeom>
          <a:noFill/>
        </p:spPr>
        <p:txBody>
          <a:bodyPr wrap="square" rtlCol="0">
            <a:spAutoFit/>
          </a:bodyPr>
          <a:lstStyle/>
          <a:p>
            <a:r>
              <a:rPr lang="en-US" sz="2400" u="sng" dirty="0"/>
              <a:t>Tables 1 &amp; 3 </a:t>
            </a:r>
            <a:r>
              <a:rPr lang="en-US" sz="2400" u="sng" dirty="0" err="1"/>
              <a:t>Reichart</a:t>
            </a:r>
            <a:r>
              <a:rPr lang="en-US" sz="2400" u="sng" dirty="0"/>
              <a:t> Paper</a:t>
            </a:r>
          </a:p>
          <a:p>
            <a:endParaRPr lang="en-US" sz="2400" u="sng" dirty="0"/>
          </a:p>
        </p:txBody>
      </p:sp>
      <p:pic>
        <p:nvPicPr>
          <p:cNvPr id="4" name="Picture 3"/>
          <p:cNvPicPr>
            <a:picLocks noChangeAspect="1"/>
          </p:cNvPicPr>
          <p:nvPr/>
        </p:nvPicPr>
        <p:blipFill>
          <a:blip r:embed="rId3"/>
          <a:stretch>
            <a:fillRect/>
          </a:stretch>
        </p:blipFill>
        <p:spPr>
          <a:xfrm>
            <a:off x="1686295" y="3487292"/>
            <a:ext cx="4180115" cy="2555247"/>
          </a:xfrm>
          <a:prstGeom prst="rect">
            <a:avLst/>
          </a:prstGeom>
        </p:spPr>
      </p:pic>
      <p:pic>
        <p:nvPicPr>
          <p:cNvPr id="7" name="Picture 6"/>
          <p:cNvPicPr>
            <a:picLocks noChangeAspect="1"/>
          </p:cNvPicPr>
          <p:nvPr/>
        </p:nvPicPr>
        <p:blipFill>
          <a:blip r:embed="rId4"/>
          <a:stretch>
            <a:fillRect/>
          </a:stretch>
        </p:blipFill>
        <p:spPr>
          <a:xfrm>
            <a:off x="1591293" y="1834624"/>
            <a:ext cx="5166490" cy="1652668"/>
          </a:xfrm>
          <a:prstGeom prst="rect">
            <a:avLst/>
          </a:prstGeom>
        </p:spPr>
      </p:pic>
    </p:spTree>
    <p:extLst>
      <p:ext uri="{BB962C8B-B14F-4D97-AF65-F5344CB8AC3E}">
        <p14:creationId xmlns:p14="http://schemas.microsoft.com/office/powerpoint/2010/main" val="416811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dirty="0"/>
              <a:t>Agenda</a:t>
            </a:r>
          </a:p>
        </p:txBody>
      </p:sp>
      <p:sp>
        <p:nvSpPr>
          <p:cNvPr id="3" name="Subtitle 2"/>
          <p:cNvSpPr>
            <a:spLocks noGrp="1"/>
          </p:cNvSpPr>
          <p:nvPr>
            <p:ph type="subTitle" idx="1"/>
          </p:nvPr>
        </p:nvSpPr>
        <p:spPr>
          <a:xfrm>
            <a:off x="1524000" y="1505243"/>
            <a:ext cx="9144000" cy="3657600"/>
          </a:xfrm>
        </p:spPr>
        <p:txBody>
          <a:bodyPr>
            <a:normAutofit/>
          </a:bodyPr>
          <a:lstStyle/>
          <a:p>
            <a:pPr marL="342900" indent="-342900" algn="l">
              <a:buFont typeface="Arial" panose="020B0604020202020204" pitchFamily="34" charset="0"/>
              <a:buChar char="•"/>
            </a:pPr>
            <a:r>
              <a:rPr lang="en-US" sz="3600" dirty="0"/>
              <a:t>What’s New?</a:t>
            </a:r>
          </a:p>
          <a:p>
            <a:pPr marL="342900" indent="-342900" algn="l">
              <a:buFont typeface="Arial" panose="020B0604020202020204" pitchFamily="34" charset="0"/>
              <a:buChar char="•"/>
            </a:pPr>
            <a:r>
              <a:rPr lang="en-US" sz="3600" dirty="0"/>
              <a:t>20m Dish Demo</a:t>
            </a:r>
          </a:p>
          <a:p>
            <a:pPr marL="342900" indent="-342900" algn="l">
              <a:buFont typeface="Arial" panose="020B0604020202020204" pitchFamily="34" charset="0"/>
              <a:buChar char="•"/>
            </a:pPr>
            <a:r>
              <a:rPr lang="en-US" sz="3600" dirty="0"/>
              <a:t>Cas A Observation Program</a:t>
            </a:r>
          </a:p>
          <a:p>
            <a:pPr marL="342900" indent="-342900" algn="l">
              <a:buFont typeface="Arial" panose="020B0604020202020204" pitchFamily="34" charset="0"/>
              <a:buChar char="•"/>
            </a:pPr>
            <a:r>
              <a:rPr lang="en-US" sz="3600" dirty="0"/>
              <a:t>Useful Information  </a:t>
            </a:r>
          </a:p>
          <a:p>
            <a:pPr marL="342900" indent="-342900" algn="l">
              <a:buFont typeface="Arial" panose="020B0604020202020204" pitchFamily="34" charset="0"/>
              <a:buChar char="•"/>
            </a:pPr>
            <a:r>
              <a:rPr lang="en-US" sz="3600" dirty="0"/>
              <a:t>SARA Analytical Section Open Forum</a:t>
            </a:r>
          </a:p>
          <a:p>
            <a:pPr algn="l"/>
            <a:endParaRPr lang="en-US" dirty="0"/>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a:t>
            </a:fld>
            <a:endParaRPr lang="en-US"/>
          </a:p>
        </p:txBody>
      </p:sp>
    </p:spTree>
    <p:extLst>
      <p:ext uri="{BB962C8B-B14F-4D97-AF65-F5344CB8AC3E}">
        <p14:creationId xmlns:p14="http://schemas.microsoft.com/office/powerpoint/2010/main" val="1277362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Cas A Observation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20</a:t>
            </a:fld>
            <a:endParaRPr lang="en-US"/>
          </a:p>
        </p:txBody>
      </p:sp>
      <p:sp>
        <p:nvSpPr>
          <p:cNvPr id="7" name="Subtitle 6"/>
          <p:cNvSpPr>
            <a:spLocks noGrp="1"/>
          </p:cNvSpPr>
          <p:nvPr>
            <p:ph type="subTitle" idx="1"/>
          </p:nvPr>
        </p:nvSpPr>
        <p:spPr>
          <a:xfrm>
            <a:off x="1524000" y="1219200"/>
            <a:ext cx="9144000" cy="4038600"/>
          </a:xfrm>
        </p:spPr>
        <p:txBody>
          <a:bodyPr>
            <a:normAutofit/>
          </a:bodyPr>
          <a:lstStyle/>
          <a:p>
            <a:pPr algn="l"/>
            <a:r>
              <a:rPr lang="en-US" dirty="0" err="1"/>
              <a:t>Reichart</a:t>
            </a:r>
            <a:r>
              <a:rPr lang="en-US" dirty="0"/>
              <a:t> Data Files: </a:t>
            </a:r>
            <a:r>
              <a:rPr lang="en-US" dirty="0">
                <a:hlinkClick r:id="rId4"/>
              </a:rPr>
              <a:t>www.gb.nrao.edu/20m/peak/log2014</a:t>
            </a:r>
            <a:endParaRPr lang="en-US" dirty="0"/>
          </a:p>
          <a:p>
            <a:pPr algn="l"/>
            <a:endParaRPr lang="en-US" dirty="0"/>
          </a:p>
          <a:p>
            <a:pPr algn="l"/>
            <a:endParaRPr lang="en-US" sz="1200" dirty="0"/>
          </a:p>
        </p:txBody>
      </p:sp>
      <p:pic>
        <p:nvPicPr>
          <p:cNvPr id="3" name="Picture 2"/>
          <p:cNvPicPr>
            <a:picLocks noChangeAspect="1"/>
          </p:cNvPicPr>
          <p:nvPr/>
        </p:nvPicPr>
        <p:blipFill>
          <a:blip r:embed="rId5"/>
          <a:stretch>
            <a:fillRect/>
          </a:stretch>
        </p:blipFill>
        <p:spPr>
          <a:xfrm>
            <a:off x="2529539" y="1759478"/>
            <a:ext cx="2828325" cy="4596872"/>
          </a:xfrm>
          <a:prstGeom prst="rect">
            <a:avLst/>
          </a:prstGeom>
        </p:spPr>
      </p:pic>
    </p:spTree>
    <p:extLst>
      <p:ext uri="{BB962C8B-B14F-4D97-AF65-F5344CB8AC3E}">
        <p14:creationId xmlns:p14="http://schemas.microsoft.com/office/powerpoint/2010/main" val="188489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Cas A Observation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21</a:t>
            </a:fld>
            <a:endParaRPr lang="en-US"/>
          </a:p>
        </p:txBody>
      </p:sp>
      <p:sp>
        <p:nvSpPr>
          <p:cNvPr id="7" name="Subtitle 6"/>
          <p:cNvSpPr>
            <a:spLocks noGrp="1"/>
          </p:cNvSpPr>
          <p:nvPr>
            <p:ph type="subTitle" idx="1"/>
          </p:nvPr>
        </p:nvSpPr>
        <p:spPr>
          <a:xfrm>
            <a:off x="1524000" y="1219200"/>
            <a:ext cx="9144000" cy="4038600"/>
          </a:xfrm>
        </p:spPr>
        <p:txBody>
          <a:bodyPr>
            <a:normAutofit/>
          </a:bodyPr>
          <a:lstStyle/>
          <a:p>
            <a:pPr algn="l"/>
            <a:r>
              <a:rPr lang="en-US" dirty="0" err="1"/>
              <a:t>Reichart</a:t>
            </a:r>
            <a:r>
              <a:rPr lang="en-US" dirty="0"/>
              <a:t> Data Files: </a:t>
            </a:r>
            <a:r>
              <a:rPr lang="en-US" sz="2000" dirty="0">
                <a:hlinkClick r:id="rId4"/>
              </a:rPr>
              <a:t>www.gb.nrao.edu/20m/peak/log20146.htm#2016_09_01</a:t>
            </a:r>
            <a:endParaRPr lang="en-US" sz="2000" dirty="0"/>
          </a:p>
          <a:p>
            <a:pPr algn="l"/>
            <a:endParaRPr lang="en-US" dirty="0"/>
          </a:p>
          <a:p>
            <a:pPr algn="l"/>
            <a:endParaRPr lang="en-US" dirty="0"/>
          </a:p>
          <a:p>
            <a:pPr algn="l"/>
            <a:endParaRPr lang="en-US" sz="1200" dirty="0"/>
          </a:p>
        </p:txBody>
      </p:sp>
      <p:pic>
        <p:nvPicPr>
          <p:cNvPr id="6" name="Picture 5"/>
          <p:cNvPicPr>
            <a:picLocks noChangeAspect="1"/>
          </p:cNvPicPr>
          <p:nvPr/>
        </p:nvPicPr>
        <p:blipFill>
          <a:blip r:embed="rId5"/>
          <a:stretch>
            <a:fillRect/>
          </a:stretch>
        </p:blipFill>
        <p:spPr>
          <a:xfrm>
            <a:off x="2799253" y="1662154"/>
            <a:ext cx="2462821" cy="4694195"/>
          </a:xfrm>
          <a:prstGeom prst="rect">
            <a:avLst/>
          </a:prstGeom>
        </p:spPr>
      </p:pic>
      <p:sp>
        <p:nvSpPr>
          <p:cNvPr id="3" name="Arrow: Left 2">
            <a:extLst>
              <a:ext uri="{FF2B5EF4-FFF2-40B4-BE49-F238E27FC236}">
                <a16:creationId xmlns:a16="http://schemas.microsoft.com/office/drawing/2014/main" id="{7BE40E24-F453-492C-A060-FEDADA13D335}"/>
              </a:ext>
            </a:extLst>
          </p:cNvPr>
          <p:cNvSpPr/>
          <p:nvPr/>
        </p:nvSpPr>
        <p:spPr>
          <a:xfrm>
            <a:off x="5132534" y="4832252"/>
            <a:ext cx="548640" cy="91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EC72F85A-3310-4CD6-9544-9BB3BD3DC29F}"/>
              </a:ext>
            </a:extLst>
          </p:cNvPr>
          <p:cNvSpPr/>
          <p:nvPr/>
        </p:nvSpPr>
        <p:spPr>
          <a:xfrm>
            <a:off x="5262074" y="4953586"/>
            <a:ext cx="548640" cy="91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146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Cas A Observation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22</a:t>
            </a:fld>
            <a:endParaRPr lang="en-US"/>
          </a:p>
        </p:txBody>
      </p:sp>
      <p:sp>
        <p:nvSpPr>
          <p:cNvPr id="7" name="Subtitle 6"/>
          <p:cNvSpPr>
            <a:spLocks noGrp="1"/>
          </p:cNvSpPr>
          <p:nvPr>
            <p:ph type="subTitle" idx="1"/>
          </p:nvPr>
        </p:nvSpPr>
        <p:spPr>
          <a:xfrm>
            <a:off x="1524000" y="1219200"/>
            <a:ext cx="9144000" cy="4038600"/>
          </a:xfrm>
        </p:spPr>
        <p:txBody>
          <a:bodyPr>
            <a:normAutofit/>
          </a:bodyPr>
          <a:lstStyle/>
          <a:p>
            <a:pPr algn="l"/>
            <a:r>
              <a:rPr lang="en-US" dirty="0" err="1"/>
              <a:t>Reichart</a:t>
            </a:r>
            <a:r>
              <a:rPr lang="en-US" dirty="0"/>
              <a:t> Data Files: </a:t>
            </a:r>
            <a:r>
              <a:rPr lang="en-US" sz="2000" dirty="0">
                <a:hlinkClick r:id="rId4"/>
              </a:rPr>
              <a:t>www.gb.nrao.edu/20m/peak/log20147.htm#jan2017</a:t>
            </a:r>
            <a:endParaRPr lang="en-US" sz="2000" dirty="0"/>
          </a:p>
          <a:p>
            <a:pPr algn="l"/>
            <a:endParaRPr lang="en-US" dirty="0"/>
          </a:p>
          <a:p>
            <a:pPr algn="l"/>
            <a:endParaRPr lang="en-US" dirty="0"/>
          </a:p>
          <a:p>
            <a:pPr algn="l"/>
            <a:endParaRPr lang="en-US" sz="1200" dirty="0"/>
          </a:p>
        </p:txBody>
      </p:sp>
      <p:pic>
        <p:nvPicPr>
          <p:cNvPr id="6" name="Picture 5"/>
          <p:cNvPicPr>
            <a:picLocks noChangeAspect="1"/>
          </p:cNvPicPr>
          <p:nvPr/>
        </p:nvPicPr>
        <p:blipFill>
          <a:blip r:embed="rId5"/>
          <a:stretch>
            <a:fillRect/>
          </a:stretch>
        </p:blipFill>
        <p:spPr>
          <a:xfrm>
            <a:off x="2593735" y="1660574"/>
            <a:ext cx="3435323" cy="4571414"/>
          </a:xfrm>
          <a:prstGeom prst="rect">
            <a:avLst/>
          </a:prstGeom>
        </p:spPr>
      </p:pic>
      <p:sp>
        <p:nvSpPr>
          <p:cNvPr id="8" name="Arrow: Left 7">
            <a:extLst>
              <a:ext uri="{FF2B5EF4-FFF2-40B4-BE49-F238E27FC236}">
                <a16:creationId xmlns:a16="http://schemas.microsoft.com/office/drawing/2014/main" id="{4520C688-AA17-4E7A-B8E9-57089702F8C6}"/>
              </a:ext>
            </a:extLst>
          </p:cNvPr>
          <p:cNvSpPr/>
          <p:nvPr/>
        </p:nvSpPr>
        <p:spPr>
          <a:xfrm>
            <a:off x="4987754" y="4131798"/>
            <a:ext cx="548640" cy="91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A83F87C8-1006-4677-BBCC-C11AF4088CC5}"/>
              </a:ext>
            </a:extLst>
          </p:cNvPr>
          <p:cNvSpPr/>
          <p:nvPr/>
        </p:nvSpPr>
        <p:spPr>
          <a:xfrm>
            <a:off x="4648542" y="4852767"/>
            <a:ext cx="548640" cy="91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39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Cas A Observation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23</a:t>
            </a:fld>
            <a:endParaRPr lang="en-US"/>
          </a:p>
        </p:txBody>
      </p:sp>
      <p:sp>
        <p:nvSpPr>
          <p:cNvPr id="7" name="Subtitle 6"/>
          <p:cNvSpPr>
            <a:spLocks noGrp="1"/>
          </p:cNvSpPr>
          <p:nvPr>
            <p:ph type="subTitle" idx="1"/>
          </p:nvPr>
        </p:nvSpPr>
        <p:spPr>
          <a:xfrm>
            <a:off x="801858" y="1219200"/>
            <a:ext cx="10789920" cy="4038600"/>
          </a:xfrm>
        </p:spPr>
        <p:txBody>
          <a:bodyPr>
            <a:normAutofit/>
          </a:bodyPr>
          <a:lstStyle/>
          <a:p>
            <a:pPr algn="l"/>
            <a:r>
              <a:rPr lang="en-US" dirty="0" err="1"/>
              <a:t>Reichart</a:t>
            </a:r>
            <a:r>
              <a:rPr lang="en-US" dirty="0"/>
              <a:t> Data Files (ASCII Counts): </a:t>
            </a:r>
            <a:r>
              <a:rPr lang="en-US" sz="1400" dirty="0">
                <a:hlinkClick r:id="rId4"/>
              </a:rPr>
              <a:t>www.gb.nrao.edu/20m/peak/CAS-A-1/Skynet_57759_CAS-A-1_25566_25666.txt</a:t>
            </a:r>
            <a:endParaRPr lang="en-US" sz="1400" dirty="0"/>
          </a:p>
          <a:p>
            <a:pPr algn="l"/>
            <a:endParaRPr lang="en-US" dirty="0"/>
          </a:p>
          <a:p>
            <a:pPr algn="l"/>
            <a:endParaRPr lang="en-US" dirty="0"/>
          </a:p>
          <a:p>
            <a:pPr algn="l"/>
            <a:endParaRPr lang="en-US" sz="1200" dirty="0"/>
          </a:p>
        </p:txBody>
      </p:sp>
      <p:pic>
        <p:nvPicPr>
          <p:cNvPr id="6" name="Picture 5"/>
          <p:cNvPicPr>
            <a:picLocks noChangeAspect="1"/>
          </p:cNvPicPr>
          <p:nvPr/>
        </p:nvPicPr>
        <p:blipFill>
          <a:blip r:embed="rId5"/>
          <a:stretch>
            <a:fillRect/>
          </a:stretch>
        </p:blipFill>
        <p:spPr>
          <a:xfrm>
            <a:off x="2945911" y="1607944"/>
            <a:ext cx="5480637" cy="4748406"/>
          </a:xfrm>
          <a:prstGeom prst="rect">
            <a:avLst/>
          </a:prstGeom>
        </p:spPr>
      </p:pic>
    </p:spTree>
    <p:extLst>
      <p:ext uri="{BB962C8B-B14F-4D97-AF65-F5344CB8AC3E}">
        <p14:creationId xmlns:p14="http://schemas.microsoft.com/office/powerpoint/2010/main" val="173679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Cas A Observation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24</a:t>
            </a:fld>
            <a:endParaRPr lang="en-US"/>
          </a:p>
        </p:txBody>
      </p:sp>
      <p:sp>
        <p:nvSpPr>
          <p:cNvPr id="7" name="Subtitle 6"/>
          <p:cNvSpPr>
            <a:spLocks noGrp="1"/>
          </p:cNvSpPr>
          <p:nvPr>
            <p:ph type="subTitle" idx="1"/>
          </p:nvPr>
        </p:nvSpPr>
        <p:spPr>
          <a:xfrm>
            <a:off x="787791" y="1219200"/>
            <a:ext cx="10958732" cy="4038600"/>
          </a:xfrm>
        </p:spPr>
        <p:txBody>
          <a:bodyPr>
            <a:normAutofit/>
          </a:bodyPr>
          <a:lstStyle/>
          <a:p>
            <a:pPr algn="l"/>
            <a:r>
              <a:rPr lang="en-US" dirty="0" err="1"/>
              <a:t>Reichart</a:t>
            </a:r>
            <a:r>
              <a:rPr lang="en-US" dirty="0"/>
              <a:t> Data Files (Kelvin): </a:t>
            </a:r>
            <a:r>
              <a:rPr lang="en-US" sz="1600" dirty="0">
                <a:hlinkClick r:id="rId4"/>
              </a:rPr>
              <a:t>www.gb.nrao.edu/20m/peak/CAS-A-1/Skynet_57759_CAS-A-1_25566_25666_cal.txt</a:t>
            </a:r>
            <a:endParaRPr lang="en-US" sz="1600" dirty="0"/>
          </a:p>
          <a:p>
            <a:pPr algn="l"/>
            <a:endParaRPr lang="en-US" dirty="0"/>
          </a:p>
          <a:p>
            <a:pPr algn="l"/>
            <a:endParaRPr lang="en-US" dirty="0"/>
          </a:p>
          <a:p>
            <a:pPr algn="l"/>
            <a:endParaRPr lang="en-US" sz="1200" dirty="0"/>
          </a:p>
        </p:txBody>
      </p:sp>
      <p:pic>
        <p:nvPicPr>
          <p:cNvPr id="6" name="Picture 5"/>
          <p:cNvPicPr>
            <a:picLocks noChangeAspect="1"/>
          </p:cNvPicPr>
          <p:nvPr/>
        </p:nvPicPr>
        <p:blipFill>
          <a:blip r:embed="rId5"/>
          <a:stretch>
            <a:fillRect/>
          </a:stretch>
        </p:blipFill>
        <p:spPr>
          <a:xfrm>
            <a:off x="3283486" y="1600200"/>
            <a:ext cx="5157129" cy="4983370"/>
          </a:xfrm>
          <a:prstGeom prst="rect">
            <a:avLst/>
          </a:prstGeom>
        </p:spPr>
      </p:pic>
    </p:spTree>
    <p:extLst>
      <p:ext uri="{BB962C8B-B14F-4D97-AF65-F5344CB8AC3E}">
        <p14:creationId xmlns:p14="http://schemas.microsoft.com/office/powerpoint/2010/main" val="121783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a:bodyPr>
          <a:lstStyle/>
          <a:p>
            <a:r>
              <a:rPr lang="en-US" sz="4400" dirty="0"/>
              <a:t>Cas A Observation Program</a:t>
            </a:r>
          </a:p>
        </p:txBody>
      </p:sp>
      <p:sp>
        <p:nvSpPr>
          <p:cNvPr id="3" name="Subtitle 2"/>
          <p:cNvSpPr>
            <a:spLocks noGrp="1"/>
          </p:cNvSpPr>
          <p:nvPr>
            <p:ph type="subTitle" idx="1"/>
          </p:nvPr>
        </p:nvSpPr>
        <p:spPr>
          <a:xfrm>
            <a:off x="1524000" y="1219200"/>
            <a:ext cx="9824852" cy="5039096"/>
          </a:xfrm>
        </p:spPr>
        <p:txBody>
          <a:bodyPr>
            <a:normAutofit fontScale="25000" lnSpcReduction="20000"/>
          </a:bodyPr>
          <a:lstStyle/>
          <a:p>
            <a:pPr algn="l"/>
            <a:r>
              <a:rPr lang="en-US" sz="7200" b="1" u="sng" dirty="0">
                <a:latin typeface="Calibri" panose="020F0502020204030204" pitchFamily="34" charset="0"/>
              </a:rPr>
              <a:t>Calculation for Counts, Kelvins, and </a:t>
            </a:r>
            <a:r>
              <a:rPr lang="en-US" sz="7200" b="1" u="sng" dirty="0" err="1">
                <a:latin typeface="Calibri" panose="020F0502020204030204" pitchFamily="34" charset="0"/>
              </a:rPr>
              <a:t>Jankys</a:t>
            </a:r>
            <a:endParaRPr lang="en-US" sz="7200" b="1" u="sng" dirty="0">
              <a:latin typeface="Calibri" panose="020F0502020204030204" pitchFamily="34" charset="0"/>
            </a:endParaRPr>
          </a:p>
          <a:p>
            <a:pPr algn="l"/>
            <a:r>
              <a:rPr lang="en-US" sz="7200" dirty="0">
                <a:latin typeface="Calibri" panose="020F0502020204030204" pitchFamily="34" charset="0"/>
                <a:ea typeface="Times New Roman" panose="02020603050405020304" pitchFamily="18" charset="0"/>
              </a:rPr>
              <a:t>Counts (20m ASCII Raw Data): A measure of the intensity of a signal created by photons bouncing off of the dish and into the receiver. This unit can be converted to a temperature (K) and subsequently to </a:t>
            </a:r>
            <a:r>
              <a:rPr lang="en-US" sz="7200" dirty="0" err="1">
                <a:latin typeface="Calibri" panose="020F0502020204030204" pitchFamily="34" charset="0"/>
                <a:ea typeface="Times New Roman" panose="02020603050405020304" pitchFamily="18" charset="0"/>
              </a:rPr>
              <a:t>Janskys</a:t>
            </a:r>
            <a:r>
              <a:rPr lang="en-US" sz="7200" dirty="0">
                <a:latin typeface="Calibri" panose="020F0502020204030204" pitchFamily="34" charset="0"/>
                <a:ea typeface="Times New Roman" panose="02020603050405020304" pitchFamily="18" charset="0"/>
              </a:rPr>
              <a:t> (intensity per unit area).</a:t>
            </a:r>
          </a:p>
          <a:p>
            <a:pPr algn="l"/>
            <a:r>
              <a:rPr lang="en-US" sz="7200" dirty="0">
                <a:latin typeface="Calibri" panose="020F0502020204030204" pitchFamily="34" charset="0"/>
              </a:rPr>
              <a:t>Kelvin (20m Calibrated Data): The intensities in the ASCII file are total intensities, meaning the object intensity and the system intensity. You need to subtract the system values for the left and right polarizations (which can be found in the corner of the 2D plot) and then use the following conversion factors that can be found in an Excel table on the website.</a:t>
            </a:r>
          </a:p>
          <a:p>
            <a:pPr algn="l"/>
            <a:r>
              <a:rPr lang="en-US" sz="7200" dirty="0">
                <a:latin typeface="Calibri" panose="020F0502020204030204" pitchFamily="34" charset="0"/>
                <a:ea typeface="Times New Roman" panose="02020603050405020304" pitchFamily="18" charset="0"/>
              </a:rPr>
              <a:t>Jansky: A unit of measurement of flux density equal to 10-26 Watts / meter2 / Hz, named after the radio astronomy pioneer Karl Jansky.</a:t>
            </a:r>
          </a:p>
          <a:p>
            <a:pPr algn="l"/>
            <a:r>
              <a:rPr lang="en-US" sz="7200" dirty="0">
                <a:latin typeface="Calibri" panose="020F0502020204030204" pitchFamily="34" charset="0"/>
              </a:rPr>
              <a:t>Use Kelvin data to convert to </a:t>
            </a:r>
            <a:r>
              <a:rPr lang="en-US" sz="7200" dirty="0" err="1">
                <a:latin typeface="Calibri" panose="020F0502020204030204" pitchFamily="34" charset="0"/>
              </a:rPr>
              <a:t>Janskys</a:t>
            </a:r>
            <a:r>
              <a:rPr lang="en-US" sz="7200" dirty="0">
                <a:latin typeface="Calibri" panose="020F0502020204030204" pitchFamily="34" charset="0"/>
              </a:rPr>
              <a:t>: </a:t>
            </a:r>
          </a:p>
          <a:p>
            <a:pPr algn="l"/>
            <a:r>
              <a:rPr lang="en-US" sz="7200" i="1" dirty="0">
                <a:latin typeface="Calibri" panose="020F0502020204030204" pitchFamily="34" charset="0"/>
              </a:rPr>
              <a:t>S </a:t>
            </a:r>
            <a:r>
              <a:rPr lang="en-US" sz="7200" dirty="0">
                <a:latin typeface="Calibri" panose="020F0502020204030204" pitchFamily="34" charset="0"/>
              </a:rPr>
              <a:t>= 2 σ</a:t>
            </a:r>
            <a:r>
              <a:rPr lang="en-US" sz="7200" i="1" dirty="0">
                <a:latin typeface="Calibri" panose="020F0502020204030204" pitchFamily="34" charset="0"/>
              </a:rPr>
              <a:t> T</a:t>
            </a:r>
            <a:r>
              <a:rPr lang="en-US" sz="7200" i="1" baseline="-25000" dirty="0">
                <a:latin typeface="Calibri" panose="020F0502020204030204" pitchFamily="34" charset="0"/>
              </a:rPr>
              <a:t>A</a:t>
            </a:r>
            <a:r>
              <a:rPr lang="en-US" sz="7200" i="1" dirty="0">
                <a:latin typeface="Calibri" panose="020F0502020204030204" pitchFamily="34" charset="0"/>
              </a:rPr>
              <a:t> </a:t>
            </a:r>
            <a:r>
              <a:rPr lang="en-US" sz="7200" dirty="0">
                <a:latin typeface="Calibri" panose="020F0502020204030204" pitchFamily="34" charset="0"/>
              </a:rPr>
              <a:t> </a:t>
            </a:r>
            <a:r>
              <a:rPr lang="en-US" sz="7200" i="1" dirty="0">
                <a:latin typeface="Calibri" panose="020F0502020204030204" pitchFamily="34" charset="0"/>
              </a:rPr>
              <a:t>/ A</a:t>
            </a:r>
            <a:r>
              <a:rPr lang="en-US" sz="7200" dirty="0">
                <a:latin typeface="Calibri" panose="020F0502020204030204" pitchFamily="34" charset="0"/>
              </a:rPr>
              <a:t> η </a:t>
            </a:r>
            <a:r>
              <a:rPr lang="en-US" sz="7200" i="1" baseline="-25000" dirty="0">
                <a:latin typeface="Calibri" panose="020F0502020204030204" pitchFamily="34" charset="0"/>
              </a:rPr>
              <a:t>A</a:t>
            </a:r>
            <a:endParaRPr lang="en-US" sz="7200" baseline="-25000" dirty="0">
              <a:latin typeface="Calibri" panose="020F0502020204030204" pitchFamily="34" charset="0"/>
            </a:endParaRPr>
          </a:p>
          <a:p>
            <a:pPr algn="l"/>
            <a:r>
              <a:rPr lang="en-US" sz="7200" dirty="0">
                <a:latin typeface="Calibri" panose="020F0502020204030204" pitchFamily="34" charset="0"/>
              </a:rPr>
              <a:t>Where:</a:t>
            </a:r>
          </a:p>
          <a:p>
            <a:pPr algn="l"/>
            <a:r>
              <a:rPr lang="en-US" sz="7200" dirty="0">
                <a:latin typeface="Calibri" panose="020F0502020204030204" pitchFamily="34" charset="0"/>
              </a:rPr>
              <a:t>S = Flux Density (</a:t>
            </a:r>
            <a:r>
              <a:rPr lang="en-US" sz="7200" dirty="0" err="1">
                <a:latin typeface="Calibri" panose="020F0502020204030204" pitchFamily="34" charset="0"/>
              </a:rPr>
              <a:t>Janskys</a:t>
            </a:r>
            <a:r>
              <a:rPr lang="en-US" sz="7200" dirty="0">
                <a:latin typeface="Calibri" panose="020F0502020204030204" pitchFamily="34" charset="0"/>
              </a:rPr>
              <a:t>)</a:t>
            </a:r>
          </a:p>
          <a:p>
            <a:pPr algn="l"/>
            <a:r>
              <a:rPr lang="en-US" sz="7200" dirty="0">
                <a:latin typeface="Calibri" panose="020F0502020204030204" pitchFamily="34" charset="0"/>
              </a:rPr>
              <a:t>σ = Stefan-</a:t>
            </a:r>
            <a:r>
              <a:rPr lang="en-US" sz="7200" dirty="0" err="1">
                <a:latin typeface="Calibri" panose="020F0502020204030204" pitchFamily="34" charset="0"/>
              </a:rPr>
              <a:t>Boltzman</a:t>
            </a:r>
            <a:r>
              <a:rPr lang="en-US" sz="7200" dirty="0">
                <a:latin typeface="Calibri" panose="020F0502020204030204" pitchFamily="34" charset="0"/>
              </a:rPr>
              <a:t> constant (1.38 x 10</a:t>
            </a:r>
            <a:r>
              <a:rPr lang="en-US" sz="7200" baseline="30000" dirty="0">
                <a:latin typeface="Calibri" panose="020F0502020204030204" pitchFamily="34" charset="0"/>
              </a:rPr>
              <a:t>-23</a:t>
            </a:r>
            <a:r>
              <a:rPr lang="en-US" sz="7200" dirty="0">
                <a:latin typeface="Calibri" panose="020F0502020204030204" pitchFamily="34" charset="0"/>
              </a:rPr>
              <a:t>)</a:t>
            </a:r>
          </a:p>
          <a:p>
            <a:pPr algn="l"/>
            <a:r>
              <a:rPr lang="en-US" sz="7200" dirty="0">
                <a:latin typeface="Calibri" panose="020F0502020204030204" pitchFamily="34" charset="0"/>
              </a:rPr>
              <a:t>T</a:t>
            </a:r>
            <a:r>
              <a:rPr lang="en-US" sz="7200" baseline="-25000" dirty="0">
                <a:latin typeface="Calibri" panose="020F0502020204030204" pitchFamily="34" charset="0"/>
              </a:rPr>
              <a:t>A</a:t>
            </a:r>
            <a:r>
              <a:rPr lang="en-US" sz="7200" dirty="0">
                <a:latin typeface="Calibri" panose="020F0502020204030204" pitchFamily="34" charset="0"/>
              </a:rPr>
              <a:t> = Average temperature (Left, Right polarization, in K)</a:t>
            </a:r>
          </a:p>
          <a:p>
            <a:pPr algn="l"/>
            <a:r>
              <a:rPr lang="en-US" sz="7200" dirty="0">
                <a:latin typeface="Calibri" panose="020F0502020204030204" pitchFamily="34" charset="0"/>
              </a:rPr>
              <a:t>η</a:t>
            </a:r>
            <a:r>
              <a:rPr lang="en-US" sz="7200" baseline="-25000" dirty="0">
                <a:latin typeface="Calibri" panose="020F0502020204030204" pitchFamily="34" charset="0"/>
              </a:rPr>
              <a:t>A</a:t>
            </a:r>
            <a:r>
              <a:rPr lang="en-US" sz="7200" dirty="0">
                <a:latin typeface="Calibri" panose="020F0502020204030204" pitchFamily="34" charset="0"/>
              </a:rPr>
              <a:t> = Telescope Efficiency (elevation dependent, available on website)</a:t>
            </a:r>
          </a:p>
          <a:p>
            <a:pPr algn="l"/>
            <a:r>
              <a:rPr lang="en-US" sz="7200" dirty="0">
                <a:latin typeface="Calibri" panose="020F0502020204030204" pitchFamily="34" charset="0"/>
              </a:rPr>
              <a:t>A = Area of dish (available on website)</a:t>
            </a:r>
            <a:endParaRPr lang="en-US"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25</a:t>
            </a:fld>
            <a:endParaRPr lang="en-US"/>
          </a:p>
        </p:txBody>
      </p:sp>
    </p:spTree>
    <p:extLst>
      <p:ext uri="{BB962C8B-B14F-4D97-AF65-F5344CB8AC3E}">
        <p14:creationId xmlns:p14="http://schemas.microsoft.com/office/powerpoint/2010/main" val="966111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26</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274885" y="1413063"/>
            <a:ext cx="10078915" cy="4801314"/>
          </a:xfrm>
          <a:prstGeom prst="rect">
            <a:avLst/>
          </a:prstGeom>
        </p:spPr>
        <p:txBody>
          <a:bodyPr wrap="square">
            <a:spAutoFit/>
          </a:bodyPr>
          <a:lstStyle/>
          <a:p>
            <a:r>
              <a:rPr lang="en-US" b="1" dirty="0"/>
              <a:t>Flux Density Calculations</a:t>
            </a:r>
          </a:p>
          <a:p>
            <a:endParaRPr lang="en-US" dirty="0"/>
          </a:p>
          <a:p>
            <a:r>
              <a:rPr lang="en-US" dirty="0"/>
              <a:t>1. Open a Cas A observation (Raster Scan) from </a:t>
            </a:r>
            <a:r>
              <a:rPr lang="en-US" dirty="0" err="1"/>
              <a:t>Dr</a:t>
            </a:r>
            <a:r>
              <a:rPr lang="en-US" dirty="0"/>
              <a:t> </a:t>
            </a:r>
            <a:r>
              <a:rPr lang="en-US" dirty="0" err="1"/>
              <a:t>Reichart</a:t>
            </a:r>
            <a:r>
              <a:rPr lang="en-US" dirty="0"/>
              <a:t>.  </a:t>
            </a:r>
          </a:p>
          <a:p>
            <a:r>
              <a:rPr lang="en-US" dirty="0"/>
              <a:t> </a:t>
            </a:r>
          </a:p>
          <a:p>
            <a:r>
              <a:rPr lang="en-US" dirty="0"/>
              <a:t>2. For this example, select Cas A observation number Skynet_57760_CAS-A-13_25613_25690.htm</a:t>
            </a:r>
          </a:p>
          <a:p>
            <a:r>
              <a:rPr lang="en-US" u="sng" dirty="0">
                <a:hlinkClick r:id="rId3"/>
              </a:rPr>
              <a:t>www.gb.nrao.edu/20m/peak/log20147.htm#jan2017</a:t>
            </a:r>
            <a:r>
              <a:rPr lang="en-US" dirty="0"/>
              <a:t> ; Date: Sat Jan 7 04:51:13 2017(UT), 2017</a:t>
            </a:r>
          </a:p>
          <a:p>
            <a:r>
              <a:rPr lang="en-US" dirty="0"/>
              <a:t> </a:t>
            </a:r>
          </a:p>
          <a:p>
            <a:r>
              <a:rPr lang="en-US" dirty="0"/>
              <a:t>3 Get Calibrated (Kelvin) data and place it into an Excel file.  (Note: The Calibrated data file processed the raw data found in the ASCII data file, which has left and right intensities (in counts).  These are total intensities of the object intensity and system intensity.  One would need to subtract the system intensities for the left and right polarizations (that are found in the corner of the 2D plot), and then convert to Kelvin.)  </a:t>
            </a:r>
          </a:p>
          <a:p>
            <a:endParaRPr lang="en-US" dirty="0"/>
          </a:p>
          <a:p>
            <a:r>
              <a:rPr lang="en-US" dirty="0"/>
              <a:t>4. Next we convert from Kelvin to Jansky to obtain the flux density and compare it to published data.  The equation on the previous slide can be reduced to:</a:t>
            </a:r>
          </a:p>
          <a:p>
            <a:r>
              <a:rPr lang="en-US" dirty="0"/>
              <a:t> </a:t>
            </a:r>
          </a:p>
          <a:p>
            <a:r>
              <a:rPr lang="en-US" dirty="0"/>
              <a:t>S = 2761 • Ta/(100πe).   [Note, the 20m scope provides Ta.  Area = πr ², so A=100π.]</a:t>
            </a:r>
          </a:p>
        </p:txBody>
      </p:sp>
    </p:spTree>
    <p:extLst>
      <p:ext uri="{BB962C8B-B14F-4D97-AF65-F5344CB8AC3E}">
        <p14:creationId xmlns:p14="http://schemas.microsoft.com/office/powerpoint/2010/main" val="290269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27</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541537" y="1700622"/>
            <a:ext cx="2777245" cy="4539704"/>
          </a:xfrm>
          <a:prstGeom prst="rect">
            <a:avLst/>
          </a:prstGeom>
        </p:spPr>
        <p:txBody>
          <a:bodyPr wrap="square">
            <a:spAutoFit/>
          </a:bodyPr>
          <a:lstStyle/>
          <a:p>
            <a:r>
              <a:rPr lang="en-US" b="1" dirty="0"/>
              <a:t>Flux Density Calculations</a:t>
            </a:r>
          </a:p>
          <a:p>
            <a:endParaRPr lang="en-US" sz="1100" dirty="0"/>
          </a:p>
          <a:p>
            <a:r>
              <a:rPr lang="en-US" dirty="0"/>
              <a:t>1. Format the Excel file with the Kelvin data.</a:t>
            </a:r>
          </a:p>
          <a:p>
            <a:endParaRPr lang="en-US" dirty="0"/>
          </a:p>
          <a:p>
            <a:r>
              <a:rPr lang="en-US" dirty="0"/>
              <a:t>2. Find the maximum for the XL and YR columns.</a:t>
            </a:r>
          </a:p>
          <a:p>
            <a:endParaRPr lang="en-US" dirty="0"/>
          </a:p>
          <a:p>
            <a:r>
              <a:rPr lang="en-US" dirty="0"/>
              <a:t>3. Average the two Kelvin maxima and use that for Ta in the previous slides’ flux density equation. In this example Ta = 123.43655 K</a:t>
            </a:r>
          </a:p>
          <a:p>
            <a:endParaRPr lang="en-US" sz="1100" dirty="0"/>
          </a:p>
          <a:p>
            <a:endParaRPr lang="en-US" sz="1100" dirty="0"/>
          </a:p>
          <a:p>
            <a:endParaRPr lang="en-US" sz="1100" dirty="0"/>
          </a:p>
          <a:p>
            <a:endParaRPr lang="en-US" sz="1100" dirty="0"/>
          </a:p>
          <a:p>
            <a:endParaRPr lang="en-US" dirty="0"/>
          </a:p>
        </p:txBody>
      </p:sp>
      <p:pic>
        <p:nvPicPr>
          <p:cNvPr id="7" name="Picture 6">
            <a:extLst>
              <a:ext uri="{FF2B5EF4-FFF2-40B4-BE49-F238E27FC236}">
                <a16:creationId xmlns:a16="http://schemas.microsoft.com/office/drawing/2014/main" id="{4E98897C-53FC-405C-B08C-2B15C594F010}"/>
              </a:ext>
            </a:extLst>
          </p:cNvPr>
          <p:cNvPicPr/>
          <p:nvPr/>
        </p:nvPicPr>
        <p:blipFill>
          <a:blip r:embed="rId3">
            <a:extLst>
              <a:ext uri="{28A0092B-C50C-407E-A947-70E740481C1C}">
                <a14:useLocalDpi xmlns:a14="http://schemas.microsoft.com/office/drawing/2010/main" val="0"/>
              </a:ext>
            </a:extLst>
          </a:blip>
          <a:stretch>
            <a:fillRect/>
          </a:stretch>
        </p:blipFill>
        <p:spPr>
          <a:xfrm>
            <a:off x="4839286" y="1477109"/>
            <a:ext cx="6231988" cy="4424664"/>
          </a:xfrm>
          <a:prstGeom prst="rect">
            <a:avLst/>
          </a:prstGeom>
        </p:spPr>
      </p:pic>
    </p:spTree>
    <p:extLst>
      <p:ext uri="{BB962C8B-B14F-4D97-AF65-F5344CB8AC3E}">
        <p14:creationId xmlns:p14="http://schemas.microsoft.com/office/powerpoint/2010/main" val="731730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75EB-B86C-434C-A07B-B887823EC4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9411B6-6AC4-4162-BB08-36D32D1AC173}"/>
              </a:ext>
            </a:extLst>
          </p:cNvPr>
          <p:cNvSpPr/>
          <p:nvPr/>
        </p:nvSpPr>
        <p:spPr>
          <a:xfrm>
            <a:off x="1378634" y="1700622"/>
            <a:ext cx="2968283" cy="33547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Flux Density Calculations</a:t>
            </a:r>
          </a:p>
          <a:p>
            <a:endParaRPr lang="en-US" dirty="0"/>
          </a:p>
          <a:p>
            <a:r>
              <a:rPr lang="en-US" dirty="0"/>
              <a:t>The list of celestial radio sources at the right was obtained from the National Radio Astronomy Observatory (NRAO) library.</a:t>
            </a:r>
          </a:p>
          <a:p>
            <a:r>
              <a:rPr lang="en-US" dirty="0"/>
              <a:t>Courtesy of W. Reeve, File: Reeve_CelestialRadioSources.doc.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94A599-9D36-4D23-ABC0-CD08C8FE7E52}"/>
              </a:ext>
            </a:extLst>
          </p:cNvPr>
          <p:cNvPicPr/>
          <p:nvPr/>
        </p:nvPicPr>
        <p:blipFill>
          <a:blip r:embed="rId3">
            <a:extLst>
              <a:ext uri="{28A0092B-C50C-407E-A947-70E740481C1C}">
                <a14:useLocalDpi xmlns:a14="http://schemas.microsoft.com/office/drawing/2010/main" val="0"/>
              </a:ext>
            </a:extLst>
          </a:blip>
          <a:stretch>
            <a:fillRect/>
          </a:stretch>
        </p:blipFill>
        <p:spPr>
          <a:xfrm>
            <a:off x="5003996" y="1336430"/>
            <a:ext cx="6349804" cy="4695679"/>
          </a:xfrm>
          <a:prstGeom prst="rect">
            <a:avLst/>
          </a:prstGeom>
        </p:spPr>
      </p:pic>
    </p:spTree>
    <p:extLst>
      <p:ext uri="{BB962C8B-B14F-4D97-AF65-F5344CB8AC3E}">
        <p14:creationId xmlns:p14="http://schemas.microsoft.com/office/powerpoint/2010/main" val="265574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29</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378635" y="1700622"/>
            <a:ext cx="2588454" cy="1969770"/>
          </a:xfrm>
          <a:prstGeom prst="rect">
            <a:avLst/>
          </a:prstGeom>
        </p:spPr>
        <p:txBody>
          <a:bodyPr wrap="square">
            <a:spAutoFit/>
          </a:bodyPr>
          <a:lstStyle/>
          <a:p>
            <a:r>
              <a:rPr lang="en-US" b="1" dirty="0"/>
              <a:t>Flux Density Calculations</a:t>
            </a:r>
          </a:p>
          <a:p>
            <a:endParaRPr lang="en-US" dirty="0"/>
          </a:p>
          <a:p>
            <a:r>
              <a:rPr lang="en-US" dirty="0"/>
              <a:t>20-meter Calibration and Efficiency, 17 August 2015, </a:t>
            </a:r>
            <a:r>
              <a:rPr lang="en-US" dirty="0" err="1"/>
              <a:t>Annike</a:t>
            </a:r>
            <a:r>
              <a:rPr lang="en-US" dirty="0"/>
              <a:t> </a:t>
            </a:r>
            <a:r>
              <a:rPr lang="en-US" dirty="0" err="1"/>
              <a:t>Salmi</a:t>
            </a:r>
            <a:r>
              <a:rPr lang="en-US" dirty="0"/>
              <a:t>, NRAO-Green Bank</a:t>
            </a:r>
          </a:p>
          <a:p>
            <a:endParaRPr lang="en-US" sz="1400" dirty="0"/>
          </a:p>
        </p:txBody>
      </p:sp>
      <p:pic>
        <p:nvPicPr>
          <p:cNvPr id="7" name="Picture 6">
            <a:extLst>
              <a:ext uri="{FF2B5EF4-FFF2-40B4-BE49-F238E27FC236}">
                <a16:creationId xmlns:a16="http://schemas.microsoft.com/office/drawing/2014/main" id="{591983C7-4D91-4F23-B2F1-785DDB8EA833}"/>
              </a:ext>
            </a:extLst>
          </p:cNvPr>
          <p:cNvPicPr/>
          <p:nvPr/>
        </p:nvPicPr>
        <p:blipFill>
          <a:blip r:embed="rId3">
            <a:extLst>
              <a:ext uri="{28A0092B-C50C-407E-A947-70E740481C1C}">
                <a14:useLocalDpi xmlns:a14="http://schemas.microsoft.com/office/drawing/2010/main" val="0"/>
              </a:ext>
            </a:extLst>
          </a:blip>
          <a:stretch>
            <a:fillRect/>
          </a:stretch>
        </p:blipFill>
        <p:spPr>
          <a:xfrm>
            <a:off x="4360985" y="1700622"/>
            <a:ext cx="6563189" cy="4572586"/>
          </a:xfrm>
          <a:prstGeom prst="rect">
            <a:avLst/>
          </a:prstGeom>
        </p:spPr>
      </p:pic>
    </p:spTree>
    <p:extLst>
      <p:ext uri="{BB962C8B-B14F-4D97-AF65-F5344CB8AC3E}">
        <p14:creationId xmlns:p14="http://schemas.microsoft.com/office/powerpoint/2010/main" val="198640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endParaRPr lang="en-US" dirty="0"/>
          </a:p>
          <a:p>
            <a:pPr algn="l"/>
            <a:r>
              <a:rPr lang="en-US" sz="2800" dirty="0"/>
              <a:t>Green Bank Conference Account - Explore!</a:t>
            </a:r>
          </a:p>
          <a:p>
            <a:pPr algn="l"/>
            <a:r>
              <a:rPr lang="en-US" sz="2800" dirty="0"/>
              <a:t>Skynet Account (free UNC Course) - Your Personal Account!</a:t>
            </a:r>
          </a:p>
          <a:p>
            <a:pPr algn="l"/>
            <a:r>
              <a:rPr lang="en-US" sz="2800" dirty="0"/>
              <a:t>Demo Example – Watch the dish move outside!</a:t>
            </a:r>
          </a:p>
          <a:p>
            <a:pPr algn="l"/>
            <a:r>
              <a:rPr lang="en-US" sz="2800" dirty="0"/>
              <a:t>Cas A Observation Program</a:t>
            </a:r>
          </a:p>
          <a:p>
            <a:pPr marL="457200" indent="-457200" algn="l">
              <a:buFont typeface="Arial" panose="020B0604020202020204" pitchFamily="34" charset="0"/>
              <a:buChar char="•"/>
            </a:pPr>
            <a:r>
              <a:rPr lang="en-US" dirty="0"/>
              <a:t>Fading at an average rate of 0.67 percent per year in the L-band</a:t>
            </a:r>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3</a:t>
            </a:fld>
            <a:endParaRPr lang="en-US"/>
          </a:p>
        </p:txBody>
      </p:sp>
    </p:spTree>
    <p:extLst>
      <p:ext uri="{BB962C8B-B14F-4D97-AF65-F5344CB8AC3E}">
        <p14:creationId xmlns:p14="http://schemas.microsoft.com/office/powerpoint/2010/main" val="868745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30</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838200" y="1700622"/>
            <a:ext cx="2658793" cy="2246769"/>
          </a:xfrm>
          <a:prstGeom prst="rect">
            <a:avLst/>
          </a:prstGeom>
        </p:spPr>
        <p:txBody>
          <a:bodyPr wrap="square">
            <a:spAutoFit/>
          </a:bodyPr>
          <a:lstStyle/>
          <a:p>
            <a:r>
              <a:rPr lang="en-US" b="1" dirty="0"/>
              <a:t>Flux Density Calculations</a:t>
            </a:r>
          </a:p>
          <a:p>
            <a:endParaRPr lang="en-US" dirty="0"/>
          </a:p>
          <a:p>
            <a:r>
              <a:rPr lang="en-US" dirty="0"/>
              <a:t>2014 Aperture Efficiency.</a:t>
            </a:r>
          </a:p>
          <a:p>
            <a:endParaRPr lang="en-US" dirty="0"/>
          </a:p>
          <a:p>
            <a:r>
              <a:rPr lang="en-US" dirty="0"/>
              <a:t>Note: Telescope Efficiency is also elevation dependent.</a:t>
            </a:r>
          </a:p>
          <a:p>
            <a:endParaRPr lang="en-US" sz="1400" dirty="0"/>
          </a:p>
        </p:txBody>
      </p:sp>
      <p:pic>
        <p:nvPicPr>
          <p:cNvPr id="8" name="Picture 7">
            <a:extLst>
              <a:ext uri="{FF2B5EF4-FFF2-40B4-BE49-F238E27FC236}">
                <a16:creationId xmlns:a16="http://schemas.microsoft.com/office/drawing/2014/main" id="{70CE0678-DEFF-4364-AC90-84433A2EE7B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53022" y="1336431"/>
            <a:ext cx="7723163" cy="5146510"/>
          </a:xfrm>
          <a:prstGeom prst="rect">
            <a:avLst/>
          </a:prstGeom>
        </p:spPr>
      </p:pic>
    </p:spTree>
    <p:extLst>
      <p:ext uri="{BB962C8B-B14F-4D97-AF65-F5344CB8AC3E}">
        <p14:creationId xmlns:p14="http://schemas.microsoft.com/office/powerpoint/2010/main" val="3259814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31</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612485" y="1700622"/>
            <a:ext cx="9318112" cy="3970318"/>
          </a:xfrm>
          <a:prstGeom prst="rect">
            <a:avLst/>
          </a:prstGeom>
        </p:spPr>
        <p:txBody>
          <a:bodyPr wrap="square">
            <a:spAutoFit/>
          </a:bodyPr>
          <a:lstStyle/>
          <a:p>
            <a:r>
              <a:rPr lang="en-US" b="1" dirty="0"/>
              <a:t>Flux Density Calculations </a:t>
            </a:r>
            <a:r>
              <a:rPr lang="en-US" dirty="0"/>
              <a:t>(@ 1420 MHz)</a:t>
            </a:r>
          </a:p>
          <a:p>
            <a:endParaRPr lang="en-US" dirty="0"/>
          </a:p>
          <a:p>
            <a:r>
              <a:rPr lang="en-US" dirty="0"/>
              <a:t>S = 2761 • Ta/(100πe)</a:t>
            </a:r>
          </a:p>
          <a:p>
            <a:endParaRPr lang="en-US" dirty="0"/>
          </a:p>
          <a:p>
            <a:r>
              <a:rPr lang="en-US" dirty="0"/>
              <a:t>If e = 0.791, S = 2761 * 123.43655 / 100 * 3.14 * 0.791= 1372 </a:t>
            </a:r>
            <a:r>
              <a:rPr lang="en-US" dirty="0" err="1"/>
              <a:t>Jy</a:t>
            </a:r>
            <a:endParaRPr lang="en-US" dirty="0"/>
          </a:p>
          <a:p>
            <a:endParaRPr lang="en-US" dirty="0"/>
          </a:p>
          <a:p>
            <a:r>
              <a:rPr lang="en-US" dirty="0"/>
              <a:t>If e = 0.642, S= 2761 * 123.43655 / 100 * 3.14 * 0.642= 1690.6 </a:t>
            </a:r>
            <a:r>
              <a:rPr lang="en-US" dirty="0" err="1"/>
              <a:t>Jy</a:t>
            </a:r>
            <a:endParaRPr lang="en-US" dirty="0"/>
          </a:p>
          <a:p>
            <a:endParaRPr lang="en-US" dirty="0"/>
          </a:p>
          <a:p>
            <a:r>
              <a:rPr lang="en-US" dirty="0"/>
              <a:t>If e = 0.33, S = 2761 * 123.43655 / 100* 3.14 * 0.33= 3289 </a:t>
            </a:r>
            <a:r>
              <a:rPr lang="en-US" dirty="0" err="1"/>
              <a:t>Jy</a:t>
            </a:r>
            <a:endParaRPr lang="en-US" dirty="0"/>
          </a:p>
          <a:p>
            <a:r>
              <a:rPr lang="en-US" dirty="0"/>
              <a:t> </a:t>
            </a:r>
          </a:p>
          <a:p>
            <a:r>
              <a:rPr lang="en-US" dirty="0"/>
              <a:t>If S = 2577 </a:t>
            </a:r>
            <a:r>
              <a:rPr lang="en-US" dirty="0" err="1"/>
              <a:t>Jy</a:t>
            </a:r>
            <a:r>
              <a:rPr lang="en-US" dirty="0"/>
              <a:t> (Epoch 2000), e = 2761 * 123.43655 / 100 * 3.14 * 2577 = 0.42</a:t>
            </a:r>
          </a:p>
          <a:p>
            <a:r>
              <a:rPr lang="en-US" dirty="0"/>
              <a:t> </a:t>
            </a:r>
          </a:p>
          <a:p>
            <a:r>
              <a:rPr lang="en-US" dirty="0"/>
              <a:t>Typically, total losses amount to 35%-50% of the theoretical limit. That is, 50%-65% of the power from the observed source reaches the receiver.  </a:t>
            </a:r>
            <a:r>
              <a:rPr lang="en-US" b="1" dirty="0">
                <a:solidFill>
                  <a:srgbClr val="FF0000"/>
                </a:solidFill>
              </a:rPr>
              <a:t>So what’s the right answer?</a:t>
            </a:r>
          </a:p>
        </p:txBody>
      </p:sp>
    </p:spTree>
    <p:extLst>
      <p:ext uri="{BB962C8B-B14F-4D97-AF65-F5344CB8AC3E}">
        <p14:creationId xmlns:p14="http://schemas.microsoft.com/office/powerpoint/2010/main" val="315962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32</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378635" y="1700622"/>
            <a:ext cx="9975165" cy="3970318"/>
          </a:xfrm>
          <a:prstGeom prst="rect">
            <a:avLst/>
          </a:prstGeom>
        </p:spPr>
        <p:txBody>
          <a:bodyPr wrap="square">
            <a:spAutoFit/>
          </a:bodyPr>
          <a:lstStyle/>
          <a:p>
            <a:r>
              <a:rPr lang="en-US" b="1" dirty="0"/>
              <a:t>Flux Density Calculations</a:t>
            </a:r>
          </a:p>
          <a:p>
            <a:endParaRPr lang="en-US" dirty="0"/>
          </a:p>
          <a:p>
            <a:r>
              <a:rPr lang="en-US" dirty="0"/>
              <a:t>Let’s try this with Cyg A, a non-variable radio source.  Chose one of Dr. </a:t>
            </a:r>
            <a:r>
              <a:rPr lang="en-US" dirty="0" err="1"/>
              <a:t>Reichart’s</a:t>
            </a:r>
            <a:r>
              <a:rPr lang="en-US" dirty="0"/>
              <a:t>  Cyg A observation near the Cas A observation above:  Radio Skynet Observation: Skynet_57759_CYG-A-10_25582_25683, Date: Sat Jan 7 00:15:51 2017(UT)</a:t>
            </a:r>
          </a:p>
          <a:p>
            <a:r>
              <a:rPr lang="en-US" dirty="0"/>
              <a:t> </a:t>
            </a:r>
          </a:p>
          <a:p>
            <a:r>
              <a:rPr lang="en-US" dirty="0"/>
              <a:t>Since Cyg A is non-variable, let’s do this in reverse to find e.  Cyg A’s published = 1495 </a:t>
            </a:r>
            <a:r>
              <a:rPr lang="en-US" dirty="0" err="1"/>
              <a:t>Jy</a:t>
            </a:r>
            <a:endParaRPr lang="en-US" dirty="0"/>
          </a:p>
          <a:p>
            <a:r>
              <a:rPr lang="en-US" dirty="0"/>
              <a:t> </a:t>
            </a:r>
          </a:p>
          <a:p>
            <a:r>
              <a:rPr lang="en-US" dirty="0"/>
              <a:t>Obtain Cyg A average maximum kelvin at 112.41945K</a:t>
            </a:r>
          </a:p>
          <a:p>
            <a:endParaRPr lang="en-US" dirty="0"/>
          </a:p>
          <a:p>
            <a:r>
              <a:rPr lang="en-US" dirty="0"/>
              <a:t>If answer = 1495 (published). What is e?  e = 2761 * 112.41945 / 100 * 3.14 * 1495, e= </a:t>
            </a:r>
            <a:r>
              <a:rPr lang="en-US" dirty="0">
                <a:solidFill>
                  <a:srgbClr val="FF0000"/>
                </a:solidFill>
              </a:rPr>
              <a:t>0.66</a:t>
            </a:r>
          </a:p>
          <a:p>
            <a:r>
              <a:rPr lang="en-US" dirty="0"/>
              <a:t> </a:t>
            </a:r>
          </a:p>
          <a:p>
            <a:r>
              <a:rPr lang="en-US" dirty="0"/>
              <a:t>[Note, 20m calibrated e values on Aug 5, 2015 were: Cyg A = 0.572, and Cas A 0.642, with scope average of 0.791]</a:t>
            </a:r>
          </a:p>
        </p:txBody>
      </p:sp>
    </p:spTree>
    <p:extLst>
      <p:ext uri="{BB962C8B-B14F-4D97-AF65-F5344CB8AC3E}">
        <p14:creationId xmlns:p14="http://schemas.microsoft.com/office/powerpoint/2010/main" val="4134296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33</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378635" y="1700622"/>
            <a:ext cx="9425354" cy="4247317"/>
          </a:xfrm>
          <a:prstGeom prst="rect">
            <a:avLst/>
          </a:prstGeom>
        </p:spPr>
        <p:txBody>
          <a:bodyPr wrap="square">
            <a:spAutoFit/>
          </a:bodyPr>
          <a:lstStyle/>
          <a:p>
            <a:r>
              <a:rPr lang="en-US" b="1" dirty="0"/>
              <a:t>Flux Density Calculations</a:t>
            </a:r>
          </a:p>
          <a:p>
            <a:endParaRPr lang="en-US" dirty="0"/>
          </a:p>
          <a:p>
            <a:r>
              <a:rPr lang="en-US" dirty="0"/>
              <a:t>Next, get an additional Dr. </a:t>
            </a:r>
            <a:r>
              <a:rPr lang="en-US" dirty="0" err="1"/>
              <a:t>Reichart</a:t>
            </a:r>
            <a:r>
              <a:rPr lang="en-US" dirty="0"/>
              <a:t> Cas A and Cyg A observation at a similar time but from the previous year (2016).  Calculate the non-statistical density flux ratios.  Dr. </a:t>
            </a:r>
            <a:r>
              <a:rPr lang="en-US" dirty="0" err="1"/>
              <a:t>Reichart</a:t>
            </a:r>
            <a:r>
              <a:rPr lang="en-US" dirty="0"/>
              <a:t> had dozens of observations to do a proper statistical fit model analysis including the removal of rejected outlier data.  Dr. </a:t>
            </a:r>
            <a:r>
              <a:rPr lang="en-US" dirty="0" err="1"/>
              <a:t>Reichart</a:t>
            </a:r>
            <a:r>
              <a:rPr lang="en-US" dirty="0"/>
              <a:t> also had a large team (see credits on his paper). Skynet data only goes back to Feb. 2013, hence dr. </a:t>
            </a:r>
            <a:r>
              <a:rPr lang="en-US" dirty="0" err="1"/>
              <a:t>Reichart</a:t>
            </a:r>
            <a:r>
              <a:rPr lang="en-US" dirty="0"/>
              <a:t> reviewed data from the 1960s onward obtained using the 40-foot radio scope.</a:t>
            </a:r>
          </a:p>
          <a:p>
            <a:endParaRPr lang="en-US" dirty="0"/>
          </a:p>
          <a:p>
            <a:r>
              <a:rPr lang="en-US" dirty="0"/>
              <a:t>Kelvin data (X and Y values) for the 4 observations are: </a:t>
            </a:r>
          </a:p>
          <a:p>
            <a:r>
              <a:rPr lang="en-US" dirty="0"/>
              <a:t>Cas A 2017: 124.6409 &amp; 122.2322, average max. =  123.43655</a:t>
            </a:r>
          </a:p>
          <a:p>
            <a:r>
              <a:rPr lang="en-US" dirty="0"/>
              <a:t>Cas A 2016: 126.7922 &amp; 122.26, average max. = 124.5261</a:t>
            </a:r>
          </a:p>
          <a:p>
            <a:r>
              <a:rPr lang="en-US" dirty="0"/>
              <a:t>Cyg A 2017: 114.7158 &amp; 110.1231, average max. = 112.41945</a:t>
            </a:r>
          </a:p>
          <a:p>
            <a:r>
              <a:rPr lang="en-US" dirty="0"/>
              <a:t>Cyg A 2016: 117.8629 &amp; 113.6769, average max. = 115.7699</a:t>
            </a:r>
          </a:p>
          <a:p>
            <a:endParaRPr lang="en-US" dirty="0"/>
          </a:p>
        </p:txBody>
      </p:sp>
    </p:spTree>
    <p:extLst>
      <p:ext uri="{BB962C8B-B14F-4D97-AF65-F5344CB8AC3E}">
        <p14:creationId xmlns:p14="http://schemas.microsoft.com/office/powerpoint/2010/main" val="206349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34</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378635" y="1700622"/>
            <a:ext cx="8961120" cy="3354765"/>
          </a:xfrm>
          <a:prstGeom prst="rect">
            <a:avLst/>
          </a:prstGeom>
        </p:spPr>
        <p:txBody>
          <a:bodyPr wrap="square">
            <a:spAutoFit/>
          </a:bodyPr>
          <a:lstStyle/>
          <a:p>
            <a:r>
              <a:rPr lang="en-US" b="1" dirty="0"/>
              <a:t>Flux Density Calculations</a:t>
            </a:r>
          </a:p>
          <a:p>
            <a:endParaRPr lang="en-US" b="1" dirty="0"/>
          </a:p>
          <a:p>
            <a:r>
              <a:rPr lang="en-US" dirty="0"/>
              <a:t>Radio Skynet Observation: Skynet_57656_CAS-A-16_24140_24155; Sun Sep 25 02:38:04 2016(UT)</a:t>
            </a:r>
          </a:p>
          <a:p>
            <a:r>
              <a:rPr lang="en-US" dirty="0"/>
              <a:t> </a:t>
            </a:r>
          </a:p>
          <a:p>
            <a:r>
              <a:rPr lang="en-US" dirty="0"/>
              <a:t>If we back into the answer of Cas A = 2477 </a:t>
            </a:r>
            <a:r>
              <a:rPr lang="en-US" dirty="0" err="1"/>
              <a:t>Jy</a:t>
            </a:r>
            <a:r>
              <a:rPr lang="en-US" dirty="0"/>
              <a:t> (published), What is e?</a:t>
            </a:r>
          </a:p>
          <a:p>
            <a:r>
              <a:rPr lang="en-US" dirty="0"/>
              <a:t>e = 2761 * 124.5261/ 100 * 3.14 * 2477  e= 0.44 (too low)</a:t>
            </a:r>
          </a:p>
          <a:p>
            <a:r>
              <a:rPr lang="en-US" dirty="0"/>
              <a:t>If e = 0.642,  S=2761 * 124.5261/ 100 * 3.14 * 0.642 = 1706 </a:t>
            </a:r>
            <a:r>
              <a:rPr lang="en-US" dirty="0" err="1"/>
              <a:t>Jy</a:t>
            </a:r>
            <a:r>
              <a:rPr lang="en-US" dirty="0"/>
              <a:t> (too low)   </a:t>
            </a:r>
          </a:p>
          <a:p>
            <a:r>
              <a:rPr lang="en-US" dirty="0"/>
              <a:t> </a:t>
            </a:r>
          </a:p>
          <a:p>
            <a:r>
              <a:rPr lang="en-US" dirty="0"/>
              <a:t>Hence, we are in the approximate range, but a rigorous statistical analysis of many data points is required for a proper Cas A result.   </a:t>
            </a:r>
          </a:p>
          <a:p>
            <a:endParaRPr lang="en-US" sz="1400" dirty="0"/>
          </a:p>
        </p:txBody>
      </p:sp>
    </p:spTree>
    <p:extLst>
      <p:ext uri="{BB962C8B-B14F-4D97-AF65-F5344CB8AC3E}">
        <p14:creationId xmlns:p14="http://schemas.microsoft.com/office/powerpoint/2010/main" val="2357213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35</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378634" y="1700622"/>
            <a:ext cx="9355015" cy="4462760"/>
          </a:xfrm>
          <a:prstGeom prst="rect">
            <a:avLst/>
          </a:prstGeom>
        </p:spPr>
        <p:txBody>
          <a:bodyPr wrap="square">
            <a:spAutoFit/>
          </a:bodyPr>
          <a:lstStyle/>
          <a:p>
            <a:r>
              <a:rPr lang="en-US" b="1" dirty="0"/>
              <a:t>Flux Density Calculations</a:t>
            </a:r>
          </a:p>
          <a:p>
            <a:endParaRPr lang="en-US" dirty="0"/>
          </a:p>
          <a:p>
            <a:r>
              <a:rPr lang="en-US" dirty="0"/>
              <a:t>Radio Skynet Observation: Skynet_57656_CYG-A-10_24119_24156; Sun Sep 25 03:13:24 2016(UT), 2016</a:t>
            </a:r>
          </a:p>
          <a:p>
            <a:r>
              <a:rPr lang="en-US" dirty="0"/>
              <a:t> </a:t>
            </a:r>
          </a:p>
          <a:p>
            <a:r>
              <a:rPr lang="en-US" dirty="0"/>
              <a:t>The equation is S=2761 • Ta/(100πe).  Cyg A published = 1495 </a:t>
            </a:r>
            <a:r>
              <a:rPr lang="en-US" dirty="0" err="1"/>
              <a:t>Jy</a:t>
            </a:r>
            <a:r>
              <a:rPr lang="en-US" dirty="0"/>
              <a:t>. </a:t>
            </a:r>
          </a:p>
          <a:p>
            <a:r>
              <a:rPr lang="en-US" dirty="0"/>
              <a:t> </a:t>
            </a:r>
          </a:p>
          <a:p>
            <a:r>
              <a:rPr lang="en-US" dirty="0"/>
              <a:t>If answer = 1495 (published)  What is e?</a:t>
            </a:r>
          </a:p>
          <a:p>
            <a:r>
              <a:rPr lang="en-US" dirty="0"/>
              <a:t>e = 2761 * 115.7699/ 100 * 3.14 * 1495   e= 0.6808</a:t>
            </a:r>
          </a:p>
          <a:p>
            <a:endParaRPr lang="en-US" dirty="0"/>
          </a:p>
          <a:p>
            <a:r>
              <a:rPr lang="en-US" dirty="0"/>
              <a:t>[Note, 20m calibrated e values on Aug 5, 2015 were: Cyg A = 0.572, and Cas A 0.642, with scope average of 0.791]</a:t>
            </a:r>
          </a:p>
          <a:p>
            <a:endParaRPr lang="en-US" dirty="0"/>
          </a:p>
          <a:p>
            <a:r>
              <a:rPr lang="en-US" dirty="0"/>
              <a:t>Once again, we are in the approximate range, but a rigorous statistical analysis of many data points is required even for a proper Cyg A result.   </a:t>
            </a:r>
          </a:p>
          <a:p>
            <a:endParaRPr lang="en-US" sz="1400" dirty="0"/>
          </a:p>
        </p:txBody>
      </p:sp>
    </p:spTree>
    <p:extLst>
      <p:ext uri="{BB962C8B-B14F-4D97-AF65-F5344CB8AC3E}">
        <p14:creationId xmlns:p14="http://schemas.microsoft.com/office/powerpoint/2010/main" val="3366787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36</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378635" y="1700622"/>
            <a:ext cx="9975166" cy="4185761"/>
          </a:xfrm>
          <a:prstGeom prst="rect">
            <a:avLst/>
          </a:prstGeom>
        </p:spPr>
        <p:txBody>
          <a:bodyPr wrap="square">
            <a:spAutoFit/>
          </a:bodyPr>
          <a:lstStyle/>
          <a:p>
            <a:r>
              <a:rPr lang="en-US" b="1" dirty="0"/>
              <a:t>Flux Density Calculations</a:t>
            </a:r>
          </a:p>
          <a:p>
            <a:endParaRPr lang="en-US" dirty="0"/>
          </a:p>
          <a:p>
            <a:r>
              <a:rPr lang="en-US" dirty="0"/>
              <a:t>Even the density flux ratios, though in the general range, require a rigorous statistical analysis.  The Kelvin values are slightly lower in 2017 lower than 2016, so data with 2 points is not sensitive enough for trends.</a:t>
            </a:r>
          </a:p>
          <a:p>
            <a:r>
              <a:rPr lang="en-US" dirty="0"/>
              <a:t> </a:t>
            </a:r>
          </a:p>
          <a:p>
            <a:r>
              <a:rPr lang="en-US" dirty="0"/>
              <a:t>Kelvin data (X and Y values) for the 4 observations are: </a:t>
            </a:r>
          </a:p>
          <a:p>
            <a:r>
              <a:rPr lang="en-US" dirty="0"/>
              <a:t>Ratio 2017: 123.4/112.4 = 1.098</a:t>
            </a:r>
          </a:p>
          <a:p>
            <a:r>
              <a:rPr lang="en-US" dirty="0"/>
              <a:t>Ratio 2016: 124.5/115.8 = 1.075</a:t>
            </a:r>
          </a:p>
          <a:p>
            <a:endParaRPr lang="en-US" dirty="0"/>
          </a:p>
          <a:p>
            <a:r>
              <a:rPr lang="en-US" dirty="0"/>
              <a:t>Notice the relatively stable Kelvin results compared to the aperture efficiency variations</a:t>
            </a:r>
          </a:p>
          <a:p>
            <a:endParaRPr lang="en-US" dirty="0"/>
          </a:p>
          <a:p>
            <a:r>
              <a:rPr lang="en-US" dirty="0"/>
              <a:t>Conclusion: SARA can collect data with some proper guidelines, but how reliable this data is will be answered through a statistical fit model testing at some future point.  Meanwhile, we have a better understanding of the Cas A observations.  Let’s look a few more concluding thoughts.</a:t>
            </a:r>
          </a:p>
          <a:p>
            <a:endParaRPr lang="en-US" sz="1400" dirty="0"/>
          </a:p>
        </p:txBody>
      </p:sp>
    </p:spTree>
    <p:extLst>
      <p:ext uri="{BB962C8B-B14F-4D97-AF65-F5344CB8AC3E}">
        <p14:creationId xmlns:p14="http://schemas.microsoft.com/office/powerpoint/2010/main" val="887936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37</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439009" y="1534330"/>
            <a:ext cx="2461846" cy="3970318"/>
          </a:xfrm>
          <a:prstGeom prst="rect">
            <a:avLst/>
          </a:prstGeom>
        </p:spPr>
        <p:txBody>
          <a:bodyPr wrap="square">
            <a:spAutoFit/>
          </a:bodyPr>
          <a:lstStyle/>
          <a:p>
            <a:r>
              <a:rPr lang="en-US" b="1" dirty="0"/>
              <a:t>Concluding Thoughts</a:t>
            </a:r>
          </a:p>
          <a:p>
            <a:endParaRPr lang="en-US" dirty="0"/>
          </a:p>
          <a:p>
            <a:r>
              <a:rPr lang="en-US" dirty="0"/>
              <a:t>Ref: Accepted to The Astrophysical Journal: The Fading of Supernova Remnant Cassiopeia A from 38 MHz to 16.5 GHz from 1949 to 1999 with New Observations at 1405 </a:t>
            </a:r>
            <a:r>
              <a:rPr lang="en-US" dirty="0" err="1"/>
              <a:t>MHz.</a:t>
            </a:r>
            <a:r>
              <a:rPr lang="en-US" dirty="0"/>
              <a:t> Daniel E. </a:t>
            </a:r>
            <a:r>
              <a:rPr lang="en-US" dirty="0" err="1"/>
              <a:t>Reichart</a:t>
            </a:r>
            <a:r>
              <a:rPr lang="en-US" dirty="0"/>
              <a:t> and Andrew W. Stephens. </a:t>
            </a:r>
            <a:r>
              <a:rPr lang="en-US" i="1" dirty="0"/>
              <a:t>(Submitted on 1 Feb 2000)</a:t>
            </a:r>
            <a:endParaRPr lang="en-US" sz="1400" dirty="0"/>
          </a:p>
        </p:txBody>
      </p:sp>
      <p:pic>
        <p:nvPicPr>
          <p:cNvPr id="7" name="Picture 6">
            <a:extLst>
              <a:ext uri="{FF2B5EF4-FFF2-40B4-BE49-F238E27FC236}">
                <a16:creationId xmlns:a16="http://schemas.microsoft.com/office/drawing/2014/main" id="{A4C59E19-7EC7-47B9-9566-362B3A096C81}"/>
              </a:ext>
            </a:extLst>
          </p:cNvPr>
          <p:cNvPicPr/>
          <p:nvPr/>
        </p:nvPicPr>
        <p:blipFill>
          <a:blip r:embed="rId3">
            <a:extLst>
              <a:ext uri="{28A0092B-C50C-407E-A947-70E740481C1C}">
                <a14:useLocalDpi xmlns:a14="http://schemas.microsoft.com/office/drawing/2010/main" val="0"/>
              </a:ext>
            </a:extLst>
          </a:blip>
          <a:stretch>
            <a:fillRect/>
          </a:stretch>
        </p:blipFill>
        <p:spPr>
          <a:xfrm>
            <a:off x="4501664" y="1275660"/>
            <a:ext cx="7148634" cy="4911194"/>
          </a:xfrm>
          <a:prstGeom prst="rect">
            <a:avLst/>
          </a:prstGeom>
        </p:spPr>
      </p:pic>
    </p:spTree>
    <p:extLst>
      <p:ext uri="{BB962C8B-B14F-4D97-AF65-F5344CB8AC3E}">
        <p14:creationId xmlns:p14="http://schemas.microsoft.com/office/powerpoint/2010/main" val="3192831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38</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443405" y="1755324"/>
            <a:ext cx="2180491" cy="3416320"/>
          </a:xfrm>
          <a:prstGeom prst="rect">
            <a:avLst/>
          </a:prstGeom>
        </p:spPr>
        <p:txBody>
          <a:bodyPr wrap="square">
            <a:spAutoFit/>
          </a:bodyPr>
          <a:lstStyle/>
          <a:p>
            <a:r>
              <a:rPr lang="en-US" b="1" dirty="0"/>
              <a:t>Concluding Thoughts</a:t>
            </a:r>
          </a:p>
          <a:p>
            <a:endParaRPr lang="en-US" dirty="0"/>
          </a:p>
          <a:p>
            <a:r>
              <a:rPr lang="en-US" dirty="0"/>
              <a:t>Ref: The fading of Cassiopeia A, and improved models for the absolute spectrum of primary radio calibration sources</a:t>
            </a:r>
          </a:p>
          <a:p>
            <a:r>
              <a:rPr lang="en-US" dirty="0"/>
              <a:t>A. S. Trotter, &amp; D. E. </a:t>
            </a:r>
            <a:r>
              <a:rPr lang="en-US" dirty="0" err="1"/>
              <a:t>Reichart</a:t>
            </a:r>
            <a:r>
              <a:rPr lang="en-US" dirty="0"/>
              <a:t> </a:t>
            </a:r>
            <a:r>
              <a:rPr lang="en-US" i="1" dirty="0"/>
              <a:t>(Submitted on 30 Mar 2017)</a:t>
            </a:r>
            <a:endParaRPr lang="en-US" dirty="0"/>
          </a:p>
        </p:txBody>
      </p:sp>
      <p:pic>
        <p:nvPicPr>
          <p:cNvPr id="9" name="Picture 8">
            <a:extLst>
              <a:ext uri="{FF2B5EF4-FFF2-40B4-BE49-F238E27FC236}">
                <a16:creationId xmlns:a16="http://schemas.microsoft.com/office/drawing/2014/main" id="{93BA8444-EDE3-4391-9E9D-2A6CF8C8B583}"/>
              </a:ext>
            </a:extLst>
          </p:cNvPr>
          <p:cNvPicPr/>
          <p:nvPr/>
        </p:nvPicPr>
        <p:blipFill>
          <a:blip r:embed="rId3">
            <a:extLst>
              <a:ext uri="{28A0092B-C50C-407E-A947-70E740481C1C}">
                <a14:useLocalDpi xmlns:a14="http://schemas.microsoft.com/office/drawing/2010/main" val="0"/>
              </a:ext>
            </a:extLst>
          </a:blip>
          <a:stretch>
            <a:fillRect/>
          </a:stretch>
        </p:blipFill>
        <p:spPr>
          <a:xfrm>
            <a:off x="3840480" y="1451317"/>
            <a:ext cx="7513320" cy="4288301"/>
          </a:xfrm>
          <a:prstGeom prst="rect">
            <a:avLst/>
          </a:prstGeom>
        </p:spPr>
      </p:pic>
    </p:spTree>
    <p:extLst>
      <p:ext uri="{BB962C8B-B14F-4D97-AF65-F5344CB8AC3E}">
        <p14:creationId xmlns:p14="http://schemas.microsoft.com/office/powerpoint/2010/main" val="1206837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39</a:t>
            </a:fld>
            <a:endParaRPr lang="en-US"/>
          </a:p>
        </p:txBody>
      </p:sp>
      <p:sp>
        <p:nvSpPr>
          <p:cNvPr id="6" name="Rectangle 5">
            <a:extLst>
              <a:ext uri="{FF2B5EF4-FFF2-40B4-BE49-F238E27FC236}">
                <a16:creationId xmlns:a16="http://schemas.microsoft.com/office/drawing/2014/main" id="{BE9411B6-6AC4-4162-BB08-36D32D1AC173}"/>
              </a:ext>
            </a:extLst>
          </p:cNvPr>
          <p:cNvSpPr/>
          <p:nvPr/>
        </p:nvSpPr>
        <p:spPr>
          <a:xfrm>
            <a:off x="1378634" y="1700622"/>
            <a:ext cx="5107745" cy="4739759"/>
          </a:xfrm>
          <a:prstGeom prst="rect">
            <a:avLst/>
          </a:prstGeom>
        </p:spPr>
        <p:txBody>
          <a:bodyPr wrap="square">
            <a:spAutoFit/>
          </a:bodyPr>
          <a:lstStyle/>
          <a:p>
            <a:r>
              <a:rPr lang="en-US" b="1" dirty="0"/>
              <a:t>Concluding Thoughts</a:t>
            </a:r>
          </a:p>
          <a:p>
            <a:endParaRPr lang="en-US" dirty="0"/>
          </a:p>
          <a:p>
            <a:r>
              <a:rPr lang="en-US" dirty="0"/>
              <a:t>Ref: History of Flux-Density Calibration in Radio Astronomy, Jacob W.M. </a:t>
            </a:r>
            <a:r>
              <a:rPr lang="en-US" dirty="0" err="1"/>
              <a:t>Baars</a:t>
            </a:r>
            <a:r>
              <a:rPr lang="en-US" dirty="0"/>
              <a:t>, </a:t>
            </a:r>
          </a:p>
          <a:p>
            <a:r>
              <a:rPr lang="en-US" dirty="0"/>
              <a:t>Max-Planck-Institute fur </a:t>
            </a:r>
            <a:r>
              <a:rPr lang="en-US" dirty="0" err="1"/>
              <a:t>Radioastronomie</a:t>
            </a:r>
            <a:r>
              <a:rPr lang="en-US" dirty="0"/>
              <a:t> Auf </a:t>
            </a:r>
            <a:r>
              <a:rPr lang="en-US" dirty="0" err="1"/>
              <a:t>dem</a:t>
            </a:r>
            <a:r>
              <a:rPr lang="en-US" dirty="0"/>
              <a:t> </a:t>
            </a:r>
            <a:r>
              <a:rPr lang="en-US" dirty="0" err="1"/>
              <a:t>Hugel</a:t>
            </a:r>
            <a:r>
              <a:rPr lang="en-US" dirty="0"/>
              <a:t> 69, 53121 Bonn, GERMANY e-mail: </a:t>
            </a:r>
            <a:r>
              <a:rPr lang="en-US" u="sng" dirty="0">
                <a:hlinkClick r:id="rId3"/>
              </a:rPr>
              <a:t>jacobbaars@arcor.de</a:t>
            </a:r>
            <a:r>
              <a:rPr lang="en-US" dirty="0"/>
              <a:t>.</a:t>
            </a:r>
          </a:p>
          <a:p>
            <a:r>
              <a:rPr lang="en-US" dirty="0"/>
              <a:t>The Radio Science Bulletin No 348 (March 2014)</a:t>
            </a:r>
          </a:p>
          <a:p>
            <a:r>
              <a:rPr lang="en-US" dirty="0"/>
              <a:t> </a:t>
            </a:r>
          </a:p>
          <a:p>
            <a:r>
              <a:rPr lang="en-US" dirty="0"/>
              <a:t>Figure 8. The secular decrease in the flux density of Cas A in percent per year as a function of frequency. The red and blue lines refer to measurements at </a:t>
            </a:r>
            <a:r>
              <a:rPr lang="en-US" dirty="0" err="1"/>
              <a:t>Gorkii</a:t>
            </a:r>
            <a:r>
              <a:rPr lang="en-US" dirty="0"/>
              <a:t> and the derivation by </a:t>
            </a:r>
            <a:r>
              <a:rPr lang="en-US" dirty="0" err="1"/>
              <a:t>Baars</a:t>
            </a:r>
            <a:r>
              <a:rPr lang="en-US" dirty="0"/>
              <a:t> et al. over the period 1960-1975. The green line applies to 1969-1984. The magenta line is for the period after 1984 to 2000 from the </a:t>
            </a:r>
            <a:r>
              <a:rPr lang="en-US" dirty="0" err="1"/>
              <a:t>Gorkii</a:t>
            </a:r>
            <a:r>
              <a:rPr lang="en-US" dirty="0"/>
              <a:t> data. </a:t>
            </a:r>
          </a:p>
          <a:p>
            <a:endParaRPr lang="en-US" sz="1400" dirty="0"/>
          </a:p>
        </p:txBody>
      </p:sp>
      <p:pic>
        <p:nvPicPr>
          <p:cNvPr id="7" name="Picture 6">
            <a:extLst>
              <a:ext uri="{FF2B5EF4-FFF2-40B4-BE49-F238E27FC236}">
                <a16:creationId xmlns:a16="http://schemas.microsoft.com/office/drawing/2014/main" id="{81440AB6-6901-4AE3-A555-A8B5FCC93026}"/>
              </a:ext>
            </a:extLst>
          </p:cNvPr>
          <p:cNvPicPr/>
          <p:nvPr/>
        </p:nvPicPr>
        <p:blipFill>
          <a:blip r:embed="rId4">
            <a:extLst>
              <a:ext uri="{28A0092B-C50C-407E-A947-70E740481C1C}">
                <a14:useLocalDpi xmlns:a14="http://schemas.microsoft.com/office/drawing/2010/main" val="0"/>
              </a:ext>
            </a:extLst>
          </a:blip>
          <a:stretch>
            <a:fillRect/>
          </a:stretch>
        </p:blipFill>
        <p:spPr>
          <a:xfrm>
            <a:off x="6710289" y="1858446"/>
            <a:ext cx="5107745" cy="4497903"/>
          </a:xfrm>
          <a:prstGeom prst="rect">
            <a:avLst/>
          </a:prstGeom>
        </p:spPr>
      </p:pic>
    </p:spTree>
    <p:extLst>
      <p:ext uri="{BB962C8B-B14F-4D97-AF65-F5344CB8AC3E}">
        <p14:creationId xmlns:p14="http://schemas.microsoft.com/office/powerpoint/2010/main" val="84699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20 Meter Dish Demo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a:t>
            </a:fld>
            <a:endParaRPr lang="en-US"/>
          </a:p>
        </p:txBody>
      </p:sp>
      <p:sp>
        <p:nvSpPr>
          <p:cNvPr id="4" name="Rectangle 3"/>
          <p:cNvSpPr/>
          <p:nvPr/>
        </p:nvSpPr>
        <p:spPr>
          <a:xfrm>
            <a:off x="1441862" y="1298531"/>
            <a:ext cx="9911938" cy="4708981"/>
          </a:xfrm>
          <a:prstGeom prst="rect">
            <a:avLst/>
          </a:prstGeom>
        </p:spPr>
        <p:txBody>
          <a:bodyPr wrap="square">
            <a:spAutoFit/>
          </a:bodyPr>
          <a:lstStyle/>
          <a:p>
            <a:r>
              <a:rPr lang="en-US" sz="2000" u="sng" dirty="0"/>
              <a:t>Observing Advice</a:t>
            </a:r>
          </a:p>
          <a:p>
            <a:r>
              <a:rPr lang="en-US" sz="2000" i="1" dirty="0"/>
              <a:t>Track</a:t>
            </a:r>
            <a:r>
              <a:rPr lang="en-US" sz="2000" dirty="0"/>
              <a:t> </a:t>
            </a:r>
          </a:p>
          <a:p>
            <a:pPr marL="342900" indent="-342900">
              <a:buFont typeface="Arial" panose="020B0604020202020204" pitchFamily="34" charset="0"/>
              <a:buChar char="•"/>
            </a:pPr>
            <a:r>
              <a:rPr lang="en-US" sz="2000" dirty="0"/>
              <a:t>Set to 60 seconds for galactic hydrogen and strong pulsars</a:t>
            </a:r>
          </a:p>
          <a:p>
            <a:r>
              <a:rPr lang="en-US" sz="2000" i="1" dirty="0"/>
              <a:t>On-Off </a:t>
            </a:r>
          </a:p>
          <a:p>
            <a:pPr marL="342900" indent="-342900">
              <a:buFont typeface="Arial" panose="020B0604020202020204" pitchFamily="34" charset="0"/>
              <a:buChar char="•"/>
            </a:pPr>
            <a:r>
              <a:rPr lang="en-US" sz="2000" dirty="0"/>
              <a:t>Offset to a few </a:t>
            </a:r>
            <a:r>
              <a:rPr lang="en-US" sz="2000" dirty="0" err="1"/>
              <a:t>beamwidths</a:t>
            </a:r>
            <a:r>
              <a:rPr lang="en-US" sz="2000" dirty="0"/>
              <a:t> or 3-4 degrees</a:t>
            </a:r>
          </a:p>
          <a:p>
            <a:pPr marL="342900" indent="-342900">
              <a:buFont typeface="Arial" panose="020B0604020202020204" pitchFamily="34" charset="0"/>
              <a:buChar char="•"/>
            </a:pPr>
            <a:r>
              <a:rPr lang="en-US" sz="2000" dirty="0"/>
              <a:t>Durations generally larger than optical: Use 30 to 60 seconds </a:t>
            </a:r>
          </a:p>
          <a:p>
            <a:pPr marL="342900" indent="-342900">
              <a:buFont typeface="Arial" panose="020B0604020202020204" pitchFamily="34" charset="0"/>
              <a:buChar char="•"/>
            </a:pPr>
            <a:r>
              <a:rPr lang="en-US" sz="2000" dirty="0"/>
              <a:t>For hydrogen in nearby galaxies 200-300 seconds</a:t>
            </a:r>
          </a:p>
          <a:p>
            <a:r>
              <a:rPr lang="en-US" sz="2000" i="1" dirty="0"/>
              <a:t>For 1.4 GHz receiver</a:t>
            </a:r>
          </a:p>
          <a:p>
            <a:r>
              <a:rPr lang="en-US" sz="2000" i="1" dirty="0"/>
              <a:t>Daisy maps </a:t>
            </a:r>
            <a:r>
              <a:rPr lang="en-US" sz="2000" dirty="0"/>
              <a:t>should have radius of 2 degrees or more</a:t>
            </a:r>
          </a:p>
          <a:p>
            <a:pPr marL="342900" indent="-342900">
              <a:buFont typeface="Arial" panose="020B0604020202020204" pitchFamily="34" charset="0"/>
              <a:buChar char="•"/>
            </a:pPr>
            <a:r>
              <a:rPr lang="en-US" sz="2000" dirty="0"/>
              <a:t>Set radius to 120-180 </a:t>
            </a:r>
            <a:r>
              <a:rPr lang="en-US" sz="2000" dirty="0" err="1"/>
              <a:t>arcmin</a:t>
            </a:r>
            <a:r>
              <a:rPr lang="en-US" sz="2000" dirty="0"/>
              <a:t>. (3-4 </a:t>
            </a:r>
            <a:r>
              <a:rPr lang="en-US" sz="2000" dirty="0" err="1"/>
              <a:t>beamwidths</a:t>
            </a:r>
            <a:r>
              <a:rPr lang="en-US" sz="2000" dirty="0"/>
              <a:t>); 4 petals quick look. </a:t>
            </a:r>
          </a:p>
          <a:p>
            <a:pPr marL="342900" indent="-342900">
              <a:buFont typeface="Arial" panose="020B0604020202020204" pitchFamily="34" charset="0"/>
              <a:buChar char="•"/>
            </a:pPr>
            <a:r>
              <a:rPr lang="en-US" sz="2000" dirty="0"/>
              <a:t>0.1 – 0.2 sec integration time</a:t>
            </a:r>
          </a:p>
          <a:p>
            <a:r>
              <a:rPr lang="en-US" sz="2000" i="1" dirty="0"/>
              <a:t>Raster maps </a:t>
            </a:r>
            <a:r>
              <a:rPr lang="en-US" sz="2000" dirty="0"/>
              <a:t>no smaller than 3.5x3.5 degrees; or 6x6 </a:t>
            </a:r>
            <a:r>
              <a:rPr lang="en-US" sz="2000" dirty="0" err="1"/>
              <a:t>beamwidths</a:t>
            </a:r>
            <a:endParaRPr lang="en-US" sz="2000" dirty="0"/>
          </a:p>
          <a:p>
            <a:pPr marL="342900" indent="-342900">
              <a:buFont typeface="Arial" panose="020B0604020202020204" pitchFamily="34" charset="0"/>
              <a:buChar char="•"/>
            </a:pPr>
            <a:r>
              <a:rPr lang="en-US" sz="2000" dirty="0"/>
              <a:t>For gap sweep, use ¼ or 1/3 </a:t>
            </a:r>
            <a:r>
              <a:rPr lang="en-US" sz="2000" dirty="0" err="1"/>
              <a:t>beamwidth</a:t>
            </a:r>
            <a:r>
              <a:rPr lang="en-US" sz="2000" dirty="0"/>
              <a:t> for quick maps; 1/5 or 1/10 for detailed</a:t>
            </a:r>
          </a:p>
          <a:p>
            <a:pPr marL="342900" indent="-342900">
              <a:buFont typeface="Arial" panose="020B0604020202020204" pitchFamily="34" charset="0"/>
              <a:buChar char="•"/>
            </a:pPr>
            <a:r>
              <a:rPr lang="en-US" sz="2000" dirty="0"/>
              <a:t>Map depth: time in integration is the time corresponding to the gap along the sweeps, and it will calculate the slew speed.</a:t>
            </a:r>
            <a:endParaRPr lang="en-US" dirty="0"/>
          </a:p>
        </p:txBody>
      </p:sp>
    </p:spTree>
    <p:extLst>
      <p:ext uri="{BB962C8B-B14F-4D97-AF65-F5344CB8AC3E}">
        <p14:creationId xmlns:p14="http://schemas.microsoft.com/office/powerpoint/2010/main" val="154754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75EB-B86C-434C-A07B-B887823EC4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9411B6-6AC4-4162-BB08-36D32D1AC173}"/>
              </a:ext>
            </a:extLst>
          </p:cNvPr>
          <p:cNvSpPr/>
          <p:nvPr/>
        </p:nvSpPr>
        <p:spPr>
          <a:xfrm>
            <a:off x="1378634" y="1700622"/>
            <a:ext cx="4717365" cy="46166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Concluding </a:t>
            </a:r>
            <a:r>
              <a:rPr lang="en-US" sz="1400" b="1" dirty="0">
                <a:solidFill>
                  <a:prstClr val="black"/>
                </a:solidFill>
              </a:rPr>
              <a:t>T</a:t>
            </a:r>
            <a:r>
              <a:rPr kumimoji="0" lang="en-US" sz="1400" b="1" i="0" u="none" strike="noStrike" kern="1200" cap="none" spc="0" normalizeH="0" baseline="0" noProof="0" dirty="0" err="1">
                <a:ln>
                  <a:noFill/>
                </a:ln>
                <a:solidFill>
                  <a:prstClr val="black"/>
                </a:solidFill>
                <a:effectLst/>
                <a:uLnTx/>
                <a:uFillTx/>
                <a:ea typeface="+mn-ea"/>
                <a:cs typeface="+mn-cs"/>
              </a:rPr>
              <a:t>houghts</a:t>
            </a:r>
            <a:endParaRPr kumimoji="0" lang="en-US" sz="1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r>
              <a:rPr lang="en-US" sz="1400" dirty="0"/>
              <a:t>Ref: Trotter and </a:t>
            </a:r>
            <a:r>
              <a:rPr lang="en-US" sz="1400" dirty="0" err="1"/>
              <a:t>Reichart</a:t>
            </a:r>
            <a:r>
              <a:rPr lang="en-US" sz="1400" dirty="0"/>
              <a:t>: Figure 8. Absolute (black) and relative (green) measurements of the ﬂux density of Cas A from </a:t>
            </a:r>
            <a:r>
              <a:rPr lang="en-US" sz="1400" dirty="0" err="1"/>
              <a:t>Baars</a:t>
            </a:r>
            <a:r>
              <a:rPr lang="en-US" sz="1400" dirty="0"/>
              <a:t> et al. (1977), our (also relative) GBO 40-foot (blue) and 20-meter (red) measurements, and our best-ﬁt, one-segment temporal model of both epochs. Relative measurements have been multiplied by the best-ﬁt spectral model of the reference source, and all measurements have been referenced to 1405 MHz using the best-ﬁt spectral model of Cas A, for better visualization. 40-foot measurements have additionally been corrected for imperfect pointing and non-constant focus using the best-ﬁt values of α and β, as in Figure 5, also for better visualization. The fading-rate priors of §4.1 apply only to the epoch of the </a:t>
            </a:r>
            <a:r>
              <a:rPr lang="en-US" sz="1400" dirty="0" err="1"/>
              <a:t>Baars</a:t>
            </a:r>
            <a:r>
              <a:rPr lang="en-US" sz="1400" dirty="0"/>
              <a:t> et al. (1977) data and consequently have not been included in this ﬁt. The shaded regions show the 1-, 2-, and 3-σ statistical uncertainty in the best-ﬁt values of log F0, a1, a2, a3, mν0, and m∆ log ν. The uncapped error bars show the best-ﬁt 1-σ sample scatter of the 40-foot measurements (that of the other measurements is negligible).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DE558D8-66E7-462C-8383-AB8CE69EB63F}"/>
              </a:ext>
            </a:extLst>
          </p:cNvPr>
          <p:cNvPicPr/>
          <p:nvPr/>
        </p:nvPicPr>
        <p:blipFill>
          <a:blip r:embed="rId3">
            <a:extLst>
              <a:ext uri="{28A0092B-C50C-407E-A947-70E740481C1C}">
                <a14:useLocalDpi xmlns:a14="http://schemas.microsoft.com/office/drawing/2010/main" val="0"/>
              </a:ext>
            </a:extLst>
          </a:blip>
          <a:stretch>
            <a:fillRect/>
          </a:stretch>
        </p:blipFill>
        <p:spPr>
          <a:xfrm>
            <a:off x="6283349" y="1505243"/>
            <a:ext cx="5174201" cy="4712677"/>
          </a:xfrm>
          <a:prstGeom prst="rect">
            <a:avLst/>
          </a:prstGeom>
        </p:spPr>
      </p:pic>
    </p:spTree>
    <p:extLst>
      <p:ext uri="{BB962C8B-B14F-4D97-AF65-F5344CB8AC3E}">
        <p14:creationId xmlns:p14="http://schemas.microsoft.com/office/powerpoint/2010/main" val="2572546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75EB-B86C-434C-A07B-B887823EC4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9411B6-6AC4-4162-BB08-36D32D1AC173}"/>
              </a:ext>
            </a:extLst>
          </p:cNvPr>
          <p:cNvSpPr/>
          <p:nvPr/>
        </p:nvSpPr>
        <p:spPr>
          <a:xfrm>
            <a:off x="838200" y="1713121"/>
            <a:ext cx="2841673"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Concluding </a:t>
            </a:r>
            <a:r>
              <a:rPr lang="en-US" b="1" dirty="0">
                <a:solidFill>
                  <a:prstClr val="black"/>
                </a:solidFill>
              </a:rPr>
              <a:t>T</a:t>
            </a:r>
            <a:r>
              <a:rPr kumimoji="0" lang="en-US" b="1" i="0" u="none" strike="noStrike" kern="1200" cap="none" spc="0" normalizeH="0" baseline="0" noProof="0" dirty="0" err="1">
                <a:ln>
                  <a:noFill/>
                </a:ln>
                <a:solidFill>
                  <a:prstClr val="black"/>
                </a:solidFill>
                <a:effectLst/>
                <a:uLnTx/>
                <a:uFillTx/>
                <a:ea typeface="+mn-ea"/>
                <a:cs typeface="+mn-cs"/>
              </a:rPr>
              <a:t>houghts</a:t>
            </a:r>
            <a:endParaRPr kumimoji="0" lang="en-US"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r>
              <a:rPr lang="en-US" dirty="0"/>
              <a:t>Figure 9. The same as Figure 8, but for our best-ﬁt two-segment (left) and three-segment (right) temporal models. The fading-rate priors of §4.1 have been applied to the ﬁrst segment of each model.</a:t>
            </a:r>
            <a:endParaRPr kumimoji="0" lang="en-US" b="0" i="0" u="none" strike="noStrike" kern="1200" cap="none" spc="0" normalizeH="0" baseline="0" noProof="0" dirty="0">
              <a:ln>
                <a:noFill/>
              </a:ln>
              <a:solidFill>
                <a:prstClr val="black"/>
              </a:solidFill>
              <a:effectLst/>
              <a:uLnTx/>
              <a:uFillTx/>
              <a:ea typeface="+mn-ea"/>
              <a:cs typeface="+mn-cs"/>
            </a:endParaRPr>
          </a:p>
        </p:txBody>
      </p:sp>
      <p:pic>
        <p:nvPicPr>
          <p:cNvPr id="8" name="Picture 7">
            <a:extLst>
              <a:ext uri="{FF2B5EF4-FFF2-40B4-BE49-F238E27FC236}">
                <a16:creationId xmlns:a16="http://schemas.microsoft.com/office/drawing/2014/main" id="{3B1C4278-69D9-4D78-8E44-312384D95F7B}"/>
              </a:ext>
            </a:extLst>
          </p:cNvPr>
          <p:cNvPicPr/>
          <p:nvPr/>
        </p:nvPicPr>
        <p:blipFill>
          <a:blip r:embed="rId3">
            <a:extLst>
              <a:ext uri="{28A0092B-C50C-407E-A947-70E740481C1C}">
                <a14:useLocalDpi xmlns:a14="http://schemas.microsoft.com/office/drawing/2010/main" val="0"/>
              </a:ext>
            </a:extLst>
          </a:blip>
          <a:stretch>
            <a:fillRect/>
          </a:stretch>
        </p:blipFill>
        <p:spPr>
          <a:xfrm>
            <a:off x="3967089" y="1364566"/>
            <a:ext cx="7927145" cy="4991784"/>
          </a:xfrm>
          <a:prstGeom prst="rect">
            <a:avLst/>
          </a:prstGeom>
        </p:spPr>
      </p:pic>
    </p:spTree>
    <p:extLst>
      <p:ext uri="{BB962C8B-B14F-4D97-AF65-F5344CB8AC3E}">
        <p14:creationId xmlns:p14="http://schemas.microsoft.com/office/powerpoint/2010/main" val="3661710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75EB-B86C-434C-A07B-B887823EC4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9411B6-6AC4-4162-BB08-36D32D1AC173}"/>
              </a:ext>
            </a:extLst>
          </p:cNvPr>
          <p:cNvSpPr/>
          <p:nvPr/>
        </p:nvSpPr>
        <p:spPr>
          <a:xfrm>
            <a:off x="1477108" y="1252256"/>
            <a:ext cx="10199077" cy="54014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ea typeface="+mn-ea"/>
                <a:cs typeface="+mn-cs"/>
              </a:rPr>
              <a:t>Concluding Thoughts</a:t>
            </a:r>
          </a:p>
          <a:p>
            <a:endParaRPr lang="en-US" sz="1500" dirty="0"/>
          </a:p>
          <a:p>
            <a:r>
              <a:rPr lang="en-US" sz="1500" dirty="0"/>
              <a:t>Suppose you are asked to develop an analytical method to determine the concentration of lead in drinking water. There are four levels of analytical methodology: techniques, methods, procedures, and protocols.</a:t>
            </a:r>
          </a:p>
          <a:p>
            <a:pPr marL="285750" indent="-285750">
              <a:buFont typeface="Arial" panose="020B0604020202020204" pitchFamily="34" charset="0"/>
              <a:buChar char="•"/>
            </a:pPr>
            <a:r>
              <a:rPr lang="en-US" sz="1500" dirty="0"/>
              <a:t>A technique is any chemical or physical principle we can use to study an analyte. There are many techniques for determining the concentration of lead in drinking water. In graphite furnace atomic absorption spectroscopy (GFAAS), for example, we first convert aqueous lead ions into a free atom state—a process called atomization. We then measure the amount of light absorbed by the free atoms. Thus, GFAAS uses both a chemical principle (atomization) and a physical principle (absorption of light).</a:t>
            </a:r>
          </a:p>
          <a:p>
            <a:pPr marL="285750" indent="-285750">
              <a:buFont typeface="Arial" panose="020B0604020202020204" pitchFamily="34" charset="0"/>
              <a:buChar char="•"/>
            </a:pPr>
            <a:r>
              <a:rPr lang="en-US" sz="1500" dirty="0"/>
              <a:t>A method is the application of a technique for a specific analyte in a specific matrix. The GFAAS method for determining lead in water is different from that for lead in soil or blood.</a:t>
            </a:r>
          </a:p>
          <a:p>
            <a:pPr marL="285750" indent="-285750">
              <a:buFont typeface="Arial" panose="020B0604020202020204" pitchFamily="34" charset="0"/>
              <a:buChar char="•"/>
            </a:pPr>
            <a:r>
              <a:rPr lang="en-US" sz="1500" dirty="0"/>
              <a:t>A procedure is a set of written directions telling us how to apply a method to a particular sample, including information on obtaining samples, handling interferents, and validating results. A method may have several procedures as each analyst adapts it to a specific need.  The American Public Health Agency and the American Society for Testing Materials publish separate procedures for determining the concentration of lead in water.</a:t>
            </a:r>
          </a:p>
          <a:p>
            <a:pPr marL="285750" indent="-285750">
              <a:buFont typeface="Arial" panose="020B0604020202020204" pitchFamily="34" charset="0"/>
              <a:buChar char="•"/>
            </a:pPr>
            <a:r>
              <a:rPr lang="en-US" sz="1500" dirty="0"/>
              <a:t>A protocol is a set of stringent guidelines specifying a procedure that must be followed if an agency is to accept the results. Protocols are common when the result of an analysis supports or defines public policy. When determining the concentration of lead in water under the Safe Drinking Water Act, for example, labs must use a protocol specified by the Environmental Protection Agency.</a:t>
            </a:r>
          </a:p>
          <a:p>
            <a:endParaRPr lang="en-US" sz="1500" dirty="0"/>
          </a:p>
          <a:p>
            <a:r>
              <a:rPr lang="en-US" sz="1500" dirty="0"/>
              <a:t>There is an order to the four levels of analytical methodology. Before developing and validating a procedure, a method of analysis must be selected. This requires, in turn, an initial screening of available techniques to determine those that have the potential for monitoring the analyte.</a:t>
            </a:r>
            <a:endParaRPr kumimoji="0" lang="en-US" sz="15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54912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75EB-B86C-434C-A07B-B887823EC4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9411B6-6AC4-4162-BB08-36D32D1AC173}"/>
              </a:ext>
            </a:extLst>
          </p:cNvPr>
          <p:cNvSpPr/>
          <p:nvPr/>
        </p:nvSpPr>
        <p:spPr>
          <a:xfrm>
            <a:off x="1378635" y="1700622"/>
            <a:ext cx="3657600" cy="36317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ea typeface="+mn-ea"/>
                <a:cs typeface="+mn-cs"/>
              </a:rPr>
              <a:t>Concluding Thoughts</a:t>
            </a:r>
          </a:p>
          <a:p>
            <a:endParaRPr lang="en-US" dirty="0"/>
          </a:p>
          <a:p>
            <a:r>
              <a:rPr lang="en-US" dirty="0"/>
              <a:t>Chart showing the hierarchical relationship among a technique, methods using that technique, and procedures and protocols for one method. The abbreviations are APHA: American Public Health Association, ASTM: American Society for Testing Materials, EPA: Environmental Protection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Figure3.2.jpg">
            <a:hlinkClick r:id="rId3" tooltip="&quot;Figure3.2.jpg&quot;"/>
            <a:extLst>
              <a:ext uri="{FF2B5EF4-FFF2-40B4-BE49-F238E27FC236}">
                <a16:creationId xmlns:a16="http://schemas.microsoft.com/office/drawing/2014/main" id="{A7699F1F-1882-47C6-9F72-5C12BA31A4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80111" y="1577066"/>
            <a:ext cx="5173689" cy="4387635"/>
          </a:xfrm>
          <a:prstGeom prst="rect">
            <a:avLst/>
          </a:prstGeom>
          <a:noFill/>
          <a:ln>
            <a:noFill/>
          </a:ln>
        </p:spPr>
      </p:pic>
    </p:spTree>
    <p:extLst>
      <p:ext uri="{BB962C8B-B14F-4D97-AF65-F5344CB8AC3E}">
        <p14:creationId xmlns:p14="http://schemas.microsoft.com/office/powerpoint/2010/main" val="1483266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Cas A Observational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75EB-B86C-434C-A07B-B887823EC4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9411B6-6AC4-4162-BB08-36D32D1AC173}"/>
              </a:ext>
            </a:extLst>
          </p:cNvPr>
          <p:cNvSpPr/>
          <p:nvPr/>
        </p:nvSpPr>
        <p:spPr>
          <a:xfrm>
            <a:off x="1631852" y="1700622"/>
            <a:ext cx="9115865"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ea typeface="+mn-ea"/>
                <a:cs typeface="+mn-cs"/>
              </a:rPr>
              <a:t>Concluding Thoughts</a:t>
            </a:r>
          </a:p>
          <a:p>
            <a:endParaRPr lang="en-US" sz="2000" dirty="0"/>
          </a:p>
          <a:p>
            <a:r>
              <a:rPr lang="en-US" sz="2000" dirty="0"/>
              <a:t>Next Steps:</a:t>
            </a:r>
          </a:p>
          <a:p>
            <a:endParaRPr lang="en-US" sz="2000" dirty="0"/>
          </a:p>
          <a:p>
            <a:pPr marL="285750" indent="-285750">
              <a:buFont typeface="Arial" panose="020B0604020202020204" pitchFamily="34" charset="0"/>
              <a:buChar char="•"/>
            </a:pPr>
            <a:r>
              <a:rPr lang="en-US" sz="2000" dirty="0"/>
              <a:t>Tighten up calculations</a:t>
            </a:r>
          </a:p>
          <a:p>
            <a:pPr marL="285750" indent="-285750">
              <a:buFont typeface="Arial" panose="020B0604020202020204" pitchFamily="34" charset="0"/>
              <a:buChar char="•"/>
            </a:pPr>
            <a:r>
              <a:rPr lang="en-US" sz="2000" dirty="0"/>
              <a:t>List of projects</a:t>
            </a:r>
          </a:p>
          <a:p>
            <a:pPr marL="285750" indent="-285750">
              <a:buFont typeface="Arial" panose="020B0604020202020204" pitchFamily="34" charset="0"/>
              <a:buChar char="•"/>
            </a:pPr>
            <a:r>
              <a:rPr lang="en-US" sz="2000" dirty="0"/>
              <a:t>SARA Section Team meetings, work groups, workshops? </a:t>
            </a:r>
          </a:p>
          <a:p>
            <a:pPr marL="285750" indent="-285750">
              <a:buFont typeface="Arial" panose="020B0604020202020204" pitchFamily="34" charset="0"/>
              <a:buChar char="•"/>
            </a:pPr>
            <a:r>
              <a:rPr lang="en-US" sz="2000" dirty="0"/>
              <a:t>Setting of goals?  Assigning people tasks?</a:t>
            </a:r>
          </a:p>
          <a:p>
            <a:pPr marL="285750" indent="-285750">
              <a:buFont typeface="Arial" panose="020B0604020202020204" pitchFamily="34" charset="0"/>
              <a:buChar char="•"/>
            </a:pPr>
            <a:r>
              <a:rPr lang="en-US" sz="2000" dirty="0"/>
              <a:t>Kraus book calculations</a:t>
            </a:r>
          </a:p>
          <a:p>
            <a:pPr marL="285750" indent="-285750">
              <a:buFont typeface="Arial" panose="020B0604020202020204" pitchFamily="34" charset="0"/>
              <a:buChar char="•"/>
            </a:pPr>
            <a:r>
              <a:rPr lang="en-US" sz="2000" dirty="0"/>
              <a:t>NRAO calculation examples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662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Useful Information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45</a:t>
            </a:fld>
            <a:endParaRPr lang="en-US"/>
          </a:p>
        </p:txBody>
      </p:sp>
      <p:sp>
        <p:nvSpPr>
          <p:cNvPr id="4" name="TextBox 3"/>
          <p:cNvSpPr txBox="1"/>
          <p:nvPr/>
        </p:nvSpPr>
        <p:spPr>
          <a:xfrm>
            <a:off x="1983179" y="1816924"/>
            <a:ext cx="8469613"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Documentation</a:t>
            </a:r>
          </a:p>
          <a:p>
            <a:pPr marL="457200" indent="-457200">
              <a:buFont typeface="Arial" panose="020B0604020202020204" pitchFamily="34" charset="0"/>
              <a:buChar char="•"/>
            </a:pPr>
            <a:r>
              <a:rPr lang="en-US" sz="3200" dirty="0"/>
              <a:t>Instruments Available</a:t>
            </a:r>
          </a:p>
          <a:p>
            <a:pPr marL="457200" indent="-457200">
              <a:buFont typeface="Arial" panose="020B0604020202020204" pitchFamily="34" charset="0"/>
              <a:buChar char="•"/>
            </a:pPr>
            <a:r>
              <a:rPr lang="en-US" sz="3200" dirty="0"/>
              <a:t>Technical Information</a:t>
            </a:r>
          </a:p>
          <a:p>
            <a:pPr marL="457200" indent="-457200">
              <a:buFont typeface="Arial" panose="020B0604020202020204" pitchFamily="34" charset="0"/>
              <a:buChar char="•"/>
            </a:pPr>
            <a:r>
              <a:rPr lang="en-US" sz="3200" dirty="0"/>
              <a:t>Projects</a:t>
            </a:r>
          </a:p>
          <a:p>
            <a:pPr marL="457200" indent="-457200">
              <a:buFont typeface="Arial" panose="020B0604020202020204" pitchFamily="34" charset="0"/>
              <a:buChar char="•"/>
            </a:pPr>
            <a:r>
              <a:rPr lang="en-US" sz="3200" dirty="0"/>
              <a:t>Contact</a:t>
            </a:r>
          </a:p>
          <a:p>
            <a:endParaRPr lang="en-US" sz="3200" dirty="0"/>
          </a:p>
        </p:txBody>
      </p:sp>
    </p:spTree>
    <p:extLst>
      <p:ext uri="{BB962C8B-B14F-4D97-AF65-F5344CB8AC3E}">
        <p14:creationId xmlns:p14="http://schemas.microsoft.com/office/powerpoint/2010/main" val="368477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Documentation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46</a:t>
            </a:fld>
            <a:endParaRPr lang="en-US"/>
          </a:p>
        </p:txBody>
      </p:sp>
      <p:sp>
        <p:nvSpPr>
          <p:cNvPr id="4" name="Rectangle 3"/>
          <p:cNvSpPr/>
          <p:nvPr/>
        </p:nvSpPr>
        <p:spPr>
          <a:xfrm>
            <a:off x="1120506" y="1460370"/>
            <a:ext cx="10714710" cy="4154984"/>
          </a:xfrm>
          <a:prstGeom prst="rect">
            <a:avLst/>
          </a:prstGeom>
        </p:spPr>
        <p:txBody>
          <a:bodyPr wrap="square">
            <a:spAutoFit/>
          </a:bodyPr>
          <a:lstStyle/>
          <a:p>
            <a:r>
              <a:rPr lang="en-US" sz="2400" u="sng" dirty="0"/>
              <a:t>Educational Links</a:t>
            </a:r>
            <a:endParaRPr lang="en-US" sz="2400" dirty="0"/>
          </a:p>
          <a:p>
            <a:r>
              <a:rPr lang="en-US" sz="2400" u="sng" dirty="0">
                <a:hlinkClick r:id="rId3"/>
              </a:rPr>
              <a:t>http://www.gb.nrao.edu/20m/spectra20m_advice.html</a:t>
            </a:r>
            <a:endParaRPr lang="en-US" sz="2400" dirty="0"/>
          </a:p>
          <a:p>
            <a:r>
              <a:rPr lang="en-US" sz="2400" u="sng" dirty="0">
                <a:hlinkClick r:id="rId4"/>
              </a:rPr>
              <a:t>http://www.gb.nrao.edu/20m/obsadvice.html</a:t>
            </a:r>
            <a:endParaRPr lang="en-US" sz="2400" dirty="0"/>
          </a:p>
          <a:p>
            <a:r>
              <a:rPr lang="en-US" sz="2400" u="sng" dirty="0">
                <a:hlinkClick r:id="rId5"/>
              </a:rPr>
              <a:t>http://www.gb.nrao.edu/20m/map20m_advice.html</a:t>
            </a:r>
            <a:endParaRPr lang="en-US" sz="2400" dirty="0"/>
          </a:p>
          <a:p>
            <a:r>
              <a:rPr lang="en-US" sz="2400" u="sng" dirty="0">
                <a:hlinkClick r:id="rId6"/>
              </a:rPr>
              <a:t>http://www.gb.nrao.edu/20m/beginnersadvice.html</a:t>
            </a:r>
            <a:endParaRPr lang="en-US" sz="2400" dirty="0"/>
          </a:p>
          <a:p>
            <a:r>
              <a:rPr lang="en-US" sz="2400" u="sng" dirty="0">
                <a:hlinkClick r:id="rId7"/>
              </a:rPr>
              <a:t>http://www.gb.nrao.edu/20m/</a:t>
            </a:r>
            <a:endParaRPr lang="en-US" sz="2400" dirty="0"/>
          </a:p>
          <a:p>
            <a:r>
              <a:rPr lang="en-US" sz="2400" u="sng" dirty="0">
                <a:hlinkClick r:id="rId8"/>
              </a:rPr>
              <a:t>https://safe.nrao.edu/wiki/bin/view/GB/Skynet/DocumentSeries</a:t>
            </a:r>
            <a:endParaRPr lang="en-US" sz="2400" dirty="0"/>
          </a:p>
          <a:p>
            <a:r>
              <a:rPr lang="en-US" sz="2400" u="sng" dirty="0">
                <a:hlinkClick r:id="rId9"/>
              </a:rPr>
              <a:t>http://www.gb.nrao.edu/20m/projdocs20m/FadingofCassA_MN469p1299_2017.pdf</a:t>
            </a:r>
            <a:endParaRPr lang="en-US" sz="2400" dirty="0"/>
          </a:p>
          <a:p>
            <a:r>
              <a:rPr lang="en-US" sz="2400" u="sng" dirty="0">
                <a:hlinkClick r:id="rId10"/>
              </a:rPr>
              <a:t>http://www.gb.nrao.edu/20m/projdocs20m/g20_2012_08_BigManual.pdf</a:t>
            </a:r>
            <a:endParaRPr lang="en-US" sz="2400" dirty="0"/>
          </a:p>
          <a:p>
            <a:r>
              <a:rPr lang="en-US" sz="2400" u="sng" dirty="0">
                <a:hlinkClick r:id="rId11"/>
              </a:rPr>
              <a:t>https://safe.nrao.edu/wiki/bin/view/GB/Skynet/WebHome</a:t>
            </a:r>
            <a:endParaRPr lang="en-US" sz="2400" dirty="0"/>
          </a:p>
          <a:p>
            <a:r>
              <a:rPr lang="en-US" sz="2400" u="sng" dirty="0">
                <a:hlinkClick r:id="rId12"/>
              </a:rPr>
              <a:t>https://safe.nrao.edu/wiki/bin/view/GB/Skynet/Calibrationnotes</a:t>
            </a:r>
            <a:endParaRPr lang="en-US" dirty="0"/>
          </a:p>
        </p:txBody>
      </p:sp>
    </p:spTree>
    <p:extLst>
      <p:ext uri="{BB962C8B-B14F-4D97-AF65-F5344CB8AC3E}">
        <p14:creationId xmlns:p14="http://schemas.microsoft.com/office/powerpoint/2010/main" val="4037128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Documentation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47</a:t>
            </a:fld>
            <a:endParaRPr lang="en-US"/>
          </a:p>
        </p:txBody>
      </p:sp>
      <p:pic>
        <p:nvPicPr>
          <p:cNvPr id="6" name="Picture 5">
            <a:extLst>
              <a:ext uri="{FF2B5EF4-FFF2-40B4-BE49-F238E27FC236}">
                <a16:creationId xmlns:a16="http://schemas.microsoft.com/office/drawing/2014/main" id="{A0D3A545-5AB5-42A6-B44B-C3EE05A0E923}"/>
              </a:ext>
            </a:extLst>
          </p:cNvPr>
          <p:cNvPicPr/>
          <p:nvPr/>
        </p:nvPicPr>
        <p:blipFill>
          <a:blip r:embed="rId3">
            <a:extLst>
              <a:ext uri="{28A0092B-C50C-407E-A947-70E740481C1C}">
                <a14:useLocalDpi xmlns:a14="http://schemas.microsoft.com/office/drawing/2010/main" val="0"/>
              </a:ext>
            </a:extLst>
          </a:blip>
          <a:stretch>
            <a:fillRect/>
          </a:stretch>
        </p:blipFill>
        <p:spPr>
          <a:xfrm>
            <a:off x="3009379" y="1319821"/>
            <a:ext cx="6417212" cy="5163120"/>
          </a:xfrm>
          <a:prstGeom prst="rect">
            <a:avLst/>
          </a:prstGeom>
        </p:spPr>
      </p:pic>
    </p:spTree>
    <p:extLst>
      <p:ext uri="{BB962C8B-B14F-4D97-AF65-F5344CB8AC3E}">
        <p14:creationId xmlns:p14="http://schemas.microsoft.com/office/powerpoint/2010/main" val="1139723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Documentation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48</a:t>
            </a:fld>
            <a:endParaRPr lang="en-US"/>
          </a:p>
        </p:txBody>
      </p:sp>
      <p:pic>
        <p:nvPicPr>
          <p:cNvPr id="7" name="Picture 6">
            <a:extLst>
              <a:ext uri="{FF2B5EF4-FFF2-40B4-BE49-F238E27FC236}">
                <a16:creationId xmlns:a16="http://schemas.microsoft.com/office/drawing/2014/main" id="{7E2E45C5-2B8E-4145-B372-3FD0A95CD6C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08142" y="1280478"/>
            <a:ext cx="6175716" cy="5258434"/>
          </a:xfrm>
          <a:prstGeom prst="rect">
            <a:avLst/>
          </a:prstGeom>
        </p:spPr>
      </p:pic>
    </p:spTree>
    <p:extLst>
      <p:ext uri="{BB962C8B-B14F-4D97-AF65-F5344CB8AC3E}">
        <p14:creationId xmlns:p14="http://schemas.microsoft.com/office/powerpoint/2010/main" val="532595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Documentation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49</a:t>
            </a:fld>
            <a:endParaRPr lang="en-US"/>
          </a:p>
        </p:txBody>
      </p:sp>
      <p:pic>
        <p:nvPicPr>
          <p:cNvPr id="6" name="Picture 5">
            <a:extLst>
              <a:ext uri="{FF2B5EF4-FFF2-40B4-BE49-F238E27FC236}">
                <a16:creationId xmlns:a16="http://schemas.microsoft.com/office/drawing/2014/main" id="{367B72E8-F97D-413C-AA0B-749BC49B4E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57045" y="1308295"/>
            <a:ext cx="8215533" cy="5174646"/>
          </a:xfrm>
          <a:prstGeom prst="rect">
            <a:avLst/>
          </a:prstGeom>
        </p:spPr>
      </p:pic>
    </p:spTree>
    <p:extLst>
      <p:ext uri="{BB962C8B-B14F-4D97-AF65-F5344CB8AC3E}">
        <p14:creationId xmlns:p14="http://schemas.microsoft.com/office/powerpoint/2010/main" val="164361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Add a Radio Observation</a:t>
            </a:r>
          </a:p>
          <a:p>
            <a:pPr algn="l"/>
            <a:r>
              <a:rPr lang="en-US" dirty="0"/>
              <a:t>-Select an Object </a:t>
            </a:r>
          </a:p>
          <a:p>
            <a:pPr algn="l"/>
            <a:r>
              <a:rPr lang="en-US" dirty="0"/>
              <a:t> (Database or RA/Dec)</a:t>
            </a:r>
          </a:p>
          <a:p>
            <a:pPr algn="l"/>
            <a:r>
              <a:rPr lang="en-US" dirty="0"/>
              <a:t>-Minimum Elevation</a:t>
            </a:r>
          </a:p>
          <a:p>
            <a:pPr algn="l"/>
            <a:r>
              <a:rPr lang="en-US" dirty="0"/>
              <a:t> (Used for mapping)</a:t>
            </a:r>
          </a:p>
          <a:p>
            <a:pPr algn="l"/>
            <a:r>
              <a:rPr lang="en-US" dirty="0"/>
              <a:t>-Solar Separation</a:t>
            </a:r>
          </a:p>
          <a:p>
            <a:pPr algn="l"/>
            <a:r>
              <a:rPr lang="en-US" dirty="0"/>
              <a:t> (to prevent solar side lobe </a:t>
            </a:r>
          </a:p>
          <a:p>
            <a:pPr algn="l"/>
            <a:r>
              <a:rPr lang="en-US" dirty="0"/>
              <a:t>  interference)</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286" y="1219200"/>
            <a:ext cx="5200453" cy="4759368"/>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5</a:t>
            </a:fld>
            <a:endParaRPr lang="en-US"/>
          </a:p>
        </p:txBody>
      </p:sp>
    </p:spTree>
    <p:extLst>
      <p:ext uri="{BB962C8B-B14F-4D97-AF65-F5344CB8AC3E}">
        <p14:creationId xmlns:p14="http://schemas.microsoft.com/office/powerpoint/2010/main" val="468977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Instruments Available</a:t>
            </a:r>
          </a:p>
        </p:txBody>
      </p:sp>
      <p:sp>
        <p:nvSpPr>
          <p:cNvPr id="3" name="Subtitle 2"/>
          <p:cNvSpPr>
            <a:spLocks noGrp="1"/>
          </p:cNvSpPr>
          <p:nvPr>
            <p:ph type="subTitle" idx="1"/>
          </p:nvPr>
        </p:nvSpPr>
        <p:spPr>
          <a:xfrm>
            <a:off x="1523999" y="1219200"/>
            <a:ext cx="9964615" cy="4396154"/>
          </a:xfrm>
        </p:spPr>
        <p:txBody>
          <a:bodyPr>
            <a:normAutofit lnSpcReduction="10000"/>
          </a:bodyPr>
          <a:lstStyle/>
          <a:p>
            <a:pPr algn="l"/>
            <a:r>
              <a:rPr lang="en-US" b="1" dirty="0"/>
              <a:t>Matrix of Various Radio Telescopes Popular with SARA Members</a:t>
            </a:r>
          </a:p>
          <a:p>
            <a:pPr algn="l"/>
            <a:r>
              <a:rPr lang="en-US" u="sng" dirty="0"/>
              <a:t>Scope                   Frequency          Purpose                  Output                 Issues   </a:t>
            </a:r>
          </a:p>
          <a:p>
            <a:pPr algn="l"/>
            <a:r>
              <a:rPr lang="en-US" dirty="0"/>
              <a:t>INSPIRE	   0-110 KHz           Natural Radio        Software	 Event</a:t>
            </a:r>
          </a:p>
          <a:p>
            <a:pPr algn="l"/>
            <a:r>
              <a:rPr lang="en-US" dirty="0" err="1"/>
              <a:t>SuperSID</a:t>
            </a:r>
            <a:r>
              <a:rPr lang="en-US" dirty="0"/>
              <a:t>	   25.2 KHz	      Ionosphere            Software             24 hour</a:t>
            </a:r>
          </a:p>
          <a:p>
            <a:pPr algn="l"/>
            <a:r>
              <a:rPr lang="en-US" dirty="0"/>
              <a:t>Radio Jove	   20.1 MHz	      Jupiter	            Software             Event</a:t>
            </a:r>
          </a:p>
          <a:p>
            <a:pPr algn="l"/>
            <a:r>
              <a:rPr lang="en-US" dirty="0"/>
              <a:t>Radio Meteors   55 -78 MHz	      Meteors	            Live Internet      Saving</a:t>
            </a:r>
          </a:p>
          <a:p>
            <a:pPr algn="l"/>
            <a:r>
              <a:rPr lang="en-US" dirty="0"/>
              <a:t>IBT		   1.2 GHz	      Sun/ Satellites       Analog	              Demo</a:t>
            </a:r>
          </a:p>
          <a:p>
            <a:pPr algn="l"/>
            <a:r>
              <a:rPr lang="en-US" dirty="0"/>
              <a:t>40 Foot	   1.42 GHz	      Gal. H, Pulsars       Strip Chart         GBO</a:t>
            </a:r>
          </a:p>
          <a:p>
            <a:pPr algn="l"/>
            <a:r>
              <a:rPr lang="en-US" dirty="0"/>
              <a:t>20 m		   1.4-10 GHz          Remote Ops           Internet              Analytics</a:t>
            </a:r>
          </a:p>
          <a:p>
            <a:pPr algn="l"/>
            <a:r>
              <a:rPr lang="en-US" dirty="0"/>
              <a:t>RASDR		   3 </a:t>
            </a:r>
            <a:r>
              <a:rPr lang="en-US" dirty="0" err="1"/>
              <a:t>KHz</a:t>
            </a:r>
            <a:r>
              <a:rPr lang="en-US" dirty="0"/>
              <a:t> - 30 GHz   “Universal”             Software            Pilot</a:t>
            </a:r>
          </a:p>
          <a:p>
            <a:pPr algn="l"/>
            <a:endParaRPr lang="en-US" dirty="0"/>
          </a:p>
          <a:p>
            <a:pPr algn="l"/>
            <a:endParaRPr lang="en-US" dirty="0"/>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Tree>
    <p:extLst>
      <p:ext uri="{BB962C8B-B14F-4D97-AF65-F5344CB8AC3E}">
        <p14:creationId xmlns:p14="http://schemas.microsoft.com/office/powerpoint/2010/main" val="2076241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Technical Information</a:t>
            </a:r>
          </a:p>
        </p:txBody>
      </p:sp>
      <p:sp>
        <p:nvSpPr>
          <p:cNvPr id="3" name="Subtitle 2"/>
          <p:cNvSpPr>
            <a:spLocks noGrp="1"/>
          </p:cNvSpPr>
          <p:nvPr>
            <p:ph type="subTitle" idx="1"/>
          </p:nvPr>
        </p:nvSpPr>
        <p:spPr>
          <a:xfrm>
            <a:off x="1524000" y="1219200"/>
            <a:ext cx="9144000" cy="4396154"/>
          </a:xfrm>
        </p:spPr>
        <p:txBody>
          <a:bodyPr>
            <a:normAutofit fontScale="92500" lnSpcReduction="10000"/>
          </a:bodyPr>
          <a:lstStyle/>
          <a:p>
            <a:pPr algn="l"/>
            <a:r>
              <a:rPr lang="en-US" b="1" dirty="0"/>
              <a:t>NRAO’s 20 m vs. 40 foot Dishes (for SARA use)</a:t>
            </a:r>
          </a:p>
          <a:p>
            <a:pPr algn="l"/>
            <a:r>
              <a:rPr lang="en-US" b="1" dirty="0"/>
              <a:t>Differences</a:t>
            </a:r>
          </a:p>
          <a:p>
            <a:pPr algn="l"/>
            <a:r>
              <a:rPr lang="en-US" dirty="0"/>
              <a:t>40 Foot: 1420 MHz receiver front-end </a:t>
            </a:r>
          </a:p>
          <a:p>
            <a:pPr algn="l"/>
            <a:r>
              <a:rPr lang="en-US" dirty="0"/>
              <a:t>40 Foot: 80 MHz bandwidth 1350 to 1430 MHz</a:t>
            </a:r>
          </a:p>
          <a:p>
            <a:pPr algn="l"/>
            <a:r>
              <a:rPr lang="en-US" dirty="0"/>
              <a:t>40 Foot: 1 degree of arc</a:t>
            </a:r>
          </a:p>
          <a:p>
            <a:pPr algn="l"/>
            <a:r>
              <a:rPr lang="en-US" dirty="0"/>
              <a:t>40 Foot: Transit Instrument, moves along celestial meridian </a:t>
            </a:r>
          </a:p>
          <a:p>
            <a:pPr algn="l"/>
            <a:r>
              <a:rPr lang="en-US" dirty="0"/>
              <a:t>20 m: </a:t>
            </a:r>
            <a:r>
              <a:rPr lang="en-US" dirty="0" err="1"/>
              <a:t>Beamwidth</a:t>
            </a:r>
            <a:r>
              <a:rPr lang="en-US" dirty="0"/>
              <a:t>: 8-10 GHz receiver at  7 </a:t>
            </a:r>
            <a:r>
              <a:rPr lang="en-US" dirty="0" err="1"/>
              <a:t>arcmin</a:t>
            </a:r>
            <a:r>
              <a:rPr lang="en-US" dirty="0"/>
              <a:t>; 1.4 GHz at 44 </a:t>
            </a:r>
            <a:r>
              <a:rPr lang="en-US" dirty="0" err="1"/>
              <a:t>arcmin</a:t>
            </a:r>
            <a:r>
              <a:rPr lang="en-US" dirty="0"/>
              <a:t> </a:t>
            </a:r>
          </a:p>
          <a:p>
            <a:pPr algn="l"/>
            <a:endParaRPr lang="en-US" dirty="0"/>
          </a:p>
          <a:p>
            <a:pPr algn="l"/>
            <a:r>
              <a:rPr lang="en-US" dirty="0"/>
              <a:t>Resolution controlled by </a:t>
            </a:r>
            <a:r>
              <a:rPr lang="en-US" dirty="0" err="1"/>
              <a:t>beamwidth</a:t>
            </a:r>
            <a:r>
              <a:rPr lang="en-US" dirty="0"/>
              <a:t> as only targets separated by more than 1 </a:t>
            </a:r>
            <a:r>
              <a:rPr lang="en-US" dirty="0" err="1"/>
              <a:t>beamwidth</a:t>
            </a:r>
            <a:r>
              <a:rPr lang="en-US" dirty="0"/>
              <a:t> can be displayed separately.  The uncertainty in the measurements will be reduced for larger integration times. Radio telescopes are like camera with one pixel.</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Tree>
    <p:extLst>
      <p:ext uri="{BB962C8B-B14F-4D97-AF65-F5344CB8AC3E}">
        <p14:creationId xmlns:p14="http://schemas.microsoft.com/office/powerpoint/2010/main" val="2999726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Technical Information</a:t>
            </a:r>
          </a:p>
        </p:txBody>
      </p:sp>
      <p:sp>
        <p:nvSpPr>
          <p:cNvPr id="3" name="Subtitle 2"/>
          <p:cNvSpPr>
            <a:spLocks noGrp="1"/>
          </p:cNvSpPr>
          <p:nvPr>
            <p:ph type="subTitle" idx="1"/>
          </p:nvPr>
        </p:nvSpPr>
        <p:spPr>
          <a:xfrm>
            <a:off x="1524000" y="1219200"/>
            <a:ext cx="9144000" cy="4396154"/>
          </a:xfrm>
        </p:spPr>
        <p:txBody>
          <a:bodyPr>
            <a:normAutofit fontScale="40000" lnSpcReduction="20000"/>
          </a:bodyPr>
          <a:lstStyle/>
          <a:p>
            <a:pPr algn="l"/>
            <a:r>
              <a:rPr lang="en-US" sz="5100" b="1" dirty="0"/>
              <a:t>Technical Questions &amp; Answers (FACT Sheets)</a:t>
            </a:r>
          </a:p>
          <a:p>
            <a:pPr algn="l"/>
            <a:endParaRPr lang="en-US" sz="3500" b="1" dirty="0"/>
          </a:p>
          <a:p>
            <a:pPr algn="l"/>
            <a:r>
              <a:rPr lang="en-US" sz="5000" b="1" dirty="0"/>
              <a:t>Gain: </a:t>
            </a:r>
            <a:r>
              <a:rPr lang="en-US" sz="5000" dirty="0"/>
              <a:t>The ratio of the maximum power that can be extracted from the receiving antenna to the power delivered to the back end of the system. It can be thought of as "volume".</a:t>
            </a:r>
          </a:p>
          <a:p>
            <a:pPr algn="l"/>
            <a:r>
              <a:rPr lang="en-US" sz="5000" b="1" dirty="0"/>
              <a:t>Front End: </a:t>
            </a:r>
            <a:r>
              <a:rPr lang="en-US" sz="5000" dirty="0"/>
              <a:t>A term used to describe the dish, receiver and any other equipment mounted on the antenna itself.</a:t>
            </a:r>
          </a:p>
          <a:p>
            <a:pPr algn="l"/>
            <a:r>
              <a:rPr lang="en-US" sz="5000" b="1" dirty="0"/>
              <a:t>Electron Polarization: </a:t>
            </a:r>
            <a:r>
              <a:rPr lang="en-US" sz="5000" dirty="0"/>
              <a:t>A property of electrons defined by the Pauli Exclusion Principle but simply described as up or down, or left and right. Radio telescopes are equipped with polarizing filters that distinguish between the two electron polarizations.</a:t>
            </a:r>
          </a:p>
          <a:p>
            <a:pPr algn="l"/>
            <a:r>
              <a:rPr lang="en-US" sz="5000" b="1" dirty="0"/>
              <a:t>Counts: </a:t>
            </a:r>
            <a:r>
              <a:rPr lang="en-US" sz="5000" dirty="0"/>
              <a:t>A measure of the intensity of a signal created by photons bouncing off of the dish and into the receiver. This unit can be converted to a temperature (K) and subsequently to </a:t>
            </a:r>
            <a:r>
              <a:rPr lang="en-US" sz="5000" dirty="0" err="1"/>
              <a:t>Janskys</a:t>
            </a:r>
            <a:r>
              <a:rPr lang="en-US" sz="5000" dirty="0"/>
              <a:t> (intensity per unit area).</a:t>
            </a:r>
          </a:p>
          <a:p>
            <a:pPr algn="l"/>
            <a:r>
              <a:rPr lang="en-US" sz="5000" b="1" dirty="0"/>
              <a:t>Beam Width </a:t>
            </a:r>
            <a:r>
              <a:rPr lang="en-US" sz="5000" dirty="0"/>
              <a:t>The angle within which an antenna receives radio waves.</a:t>
            </a:r>
          </a:p>
          <a:p>
            <a:pPr algn="l"/>
            <a:r>
              <a:rPr lang="en-US" sz="5000" b="1" dirty="0"/>
              <a:t>Back End: </a:t>
            </a:r>
            <a:r>
              <a:rPr lang="en-US" sz="5000" dirty="0"/>
              <a:t>The equipment, including computers, Analog to Digital converters, and tuners that aid in the processing of radio signals by the operator.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Tree>
    <p:extLst>
      <p:ext uri="{BB962C8B-B14F-4D97-AF65-F5344CB8AC3E}">
        <p14:creationId xmlns:p14="http://schemas.microsoft.com/office/powerpoint/2010/main" val="131295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Technical Information</a:t>
            </a:r>
          </a:p>
        </p:txBody>
      </p:sp>
      <p:sp>
        <p:nvSpPr>
          <p:cNvPr id="3" name="Subtitle 2"/>
          <p:cNvSpPr>
            <a:spLocks noGrp="1"/>
          </p:cNvSpPr>
          <p:nvPr>
            <p:ph type="subTitle" idx="1"/>
          </p:nvPr>
        </p:nvSpPr>
        <p:spPr>
          <a:xfrm>
            <a:off x="1524000" y="1219200"/>
            <a:ext cx="9144000" cy="4396154"/>
          </a:xfrm>
        </p:spPr>
        <p:txBody>
          <a:bodyPr>
            <a:normAutofit fontScale="92500" lnSpcReduction="10000"/>
          </a:bodyPr>
          <a:lstStyle/>
          <a:p>
            <a:pPr algn="l"/>
            <a:r>
              <a:rPr lang="en-US" b="1" dirty="0"/>
              <a:t>Technical Questions &amp; Answers (FACT Sheets)</a:t>
            </a:r>
          </a:p>
          <a:p>
            <a:endParaRPr lang="en-US" sz="1100" dirty="0"/>
          </a:p>
          <a:p>
            <a:pPr marL="342900" indent="-342900" algn="l">
              <a:buFont typeface="Arial" panose="020B0604020202020204" pitchFamily="34" charset="0"/>
              <a:buChar char="•"/>
            </a:pPr>
            <a:r>
              <a:rPr lang="en-US" dirty="0"/>
              <a:t>Side lobes: Far field radiation that is not the main lobe</a:t>
            </a:r>
          </a:p>
          <a:p>
            <a:pPr marL="342900" indent="-342900" algn="l">
              <a:buFont typeface="Arial" panose="020B0604020202020204" pitchFamily="34" charset="0"/>
              <a:buChar char="•"/>
            </a:pPr>
            <a:r>
              <a:rPr lang="en-US" dirty="0"/>
              <a:t>Continuum: A spectrum of radiation distributed over an uninterrupted range of wavelengths with no lines</a:t>
            </a:r>
          </a:p>
          <a:p>
            <a:pPr marL="342900" indent="-342900" algn="l">
              <a:buFont typeface="Arial" panose="020B0604020202020204" pitchFamily="34" charset="0"/>
              <a:buChar char="•"/>
            </a:pPr>
            <a:r>
              <a:rPr lang="en-US" dirty="0"/>
              <a:t>Resolution: The ability of a telescope to show detail</a:t>
            </a:r>
          </a:p>
          <a:p>
            <a:pPr marL="342900" indent="-342900" algn="l">
              <a:buFont typeface="Arial" panose="020B0604020202020204" pitchFamily="34" charset="0"/>
              <a:buChar char="•"/>
            </a:pPr>
            <a:r>
              <a:rPr lang="en-US" dirty="0"/>
              <a:t>Integration Time: An averaging of data – an observation is done by “integrating” over some integration time.  Integration greatly reduces the receiver output fluctuations.</a:t>
            </a:r>
          </a:p>
          <a:p>
            <a:pPr marL="342900" indent="-342900" algn="l">
              <a:buFont typeface="Arial" panose="020B0604020202020204" pitchFamily="34" charset="0"/>
              <a:buChar char="•"/>
            </a:pPr>
            <a:r>
              <a:rPr lang="en-US" dirty="0"/>
              <a:t>Sensitivity: Is define by the smallest flux that a radio telescope can detect, where B is bandwidth, tau is integration time, and A</a:t>
            </a:r>
            <a:r>
              <a:rPr lang="en-US" sz="2000" dirty="0"/>
              <a:t>e</a:t>
            </a:r>
            <a:r>
              <a:rPr lang="en-US" dirty="0"/>
              <a:t> is effective area.</a:t>
            </a:r>
          </a:p>
          <a:p>
            <a:pPr marL="342900" indent="-342900" algn="l">
              <a:buFont typeface="Arial" panose="020B0604020202020204" pitchFamily="34" charset="0"/>
              <a:buChar char="•"/>
            </a:pPr>
            <a:r>
              <a:rPr lang="en-US" dirty="0"/>
              <a:t>Spectral Index: +0 to 2 at radio frequencies indicates thermal emissions. Steep negative index indicates synchrotron emission.</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Tree>
    <p:extLst>
      <p:ext uri="{BB962C8B-B14F-4D97-AF65-F5344CB8AC3E}">
        <p14:creationId xmlns:p14="http://schemas.microsoft.com/office/powerpoint/2010/main" val="3108944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Projects</a:t>
            </a:r>
          </a:p>
        </p:txBody>
      </p:sp>
      <p:sp>
        <p:nvSpPr>
          <p:cNvPr id="3" name="Subtitle 2"/>
          <p:cNvSpPr>
            <a:spLocks noGrp="1"/>
          </p:cNvSpPr>
          <p:nvPr>
            <p:ph type="subTitle" idx="1"/>
          </p:nvPr>
        </p:nvSpPr>
        <p:spPr>
          <a:xfrm>
            <a:off x="1524000" y="1219200"/>
            <a:ext cx="9144000" cy="4396154"/>
          </a:xfrm>
        </p:spPr>
        <p:txBody>
          <a:bodyPr>
            <a:normAutofit fontScale="85000" lnSpcReduction="20000"/>
          </a:bodyPr>
          <a:lstStyle/>
          <a:p>
            <a:pPr algn="l"/>
            <a:r>
              <a:rPr lang="en-US" b="1" dirty="0"/>
              <a:t>Applications</a:t>
            </a:r>
          </a:p>
          <a:p>
            <a:pPr marL="342900" indent="-342900" algn="l">
              <a:buFont typeface="Arial" panose="020B0604020202020204" pitchFamily="34" charset="0"/>
              <a:buChar char="•"/>
            </a:pPr>
            <a:r>
              <a:rPr lang="en-US" dirty="0"/>
              <a:t>Masers</a:t>
            </a:r>
          </a:p>
          <a:p>
            <a:pPr marL="342900" indent="-342900" algn="l">
              <a:buFont typeface="Arial" panose="020B0604020202020204" pitchFamily="34" charset="0"/>
              <a:buChar char="•"/>
            </a:pPr>
            <a:r>
              <a:rPr lang="en-US" dirty="0"/>
              <a:t>Variable Radio Sources (SNRs or revolving Solar System objects)</a:t>
            </a:r>
          </a:p>
          <a:p>
            <a:pPr marL="342900" indent="-342900" algn="l">
              <a:buFont typeface="Arial" panose="020B0604020202020204" pitchFamily="34" charset="0"/>
              <a:buChar char="•"/>
            </a:pPr>
            <a:r>
              <a:rPr lang="en-US" dirty="0"/>
              <a:t>Pulsars (Intensity of pulses can vary, but frequency is extremely consistent. An analysis of the data variations can give new insight to the nature of pulsar radiation. 2250+ known pulsars and growing. Different types of pulsars.  The Crab Nebula is a pulsar.)</a:t>
            </a:r>
          </a:p>
          <a:p>
            <a:pPr marL="342900" indent="-342900" algn="l">
              <a:buFont typeface="Arial" panose="020B0604020202020204" pitchFamily="34" charset="0"/>
              <a:buChar char="•"/>
            </a:pPr>
            <a:r>
              <a:rPr lang="en-US" dirty="0"/>
              <a:t>Supernovae (recurring)</a:t>
            </a:r>
          </a:p>
          <a:p>
            <a:pPr marL="342900" indent="-342900" algn="l">
              <a:buFont typeface="Arial" panose="020B0604020202020204" pitchFamily="34" charset="0"/>
              <a:buChar char="•"/>
            </a:pPr>
            <a:r>
              <a:rPr lang="en-US" dirty="0"/>
              <a:t>Galaxies</a:t>
            </a:r>
          </a:p>
          <a:p>
            <a:pPr marL="342900" indent="-342900" algn="l">
              <a:buFont typeface="Arial" panose="020B0604020202020204" pitchFamily="34" charset="0"/>
              <a:buChar char="•"/>
            </a:pPr>
            <a:r>
              <a:rPr lang="en-US" dirty="0"/>
              <a:t>Sun (Active and Quiet) and Solar System objects</a:t>
            </a:r>
          </a:p>
          <a:p>
            <a:pPr marL="342900" indent="-342900" algn="l">
              <a:buFont typeface="Arial" panose="020B0604020202020204" pitchFamily="34" charset="0"/>
              <a:buChar char="•"/>
            </a:pPr>
            <a:r>
              <a:rPr lang="en-US" dirty="0"/>
              <a:t>Mapping &amp; Sky Surveys</a:t>
            </a:r>
          </a:p>
          <a:p>
            <a:pPr marL="342900" indent="-342900" algn="l">
              <a:buFont typeface="Arial" panose="020B0604020202020204" pitchFamily="34" charset="0"/>
              <a:buChar char="•"/>
            </a:pPr>
            <a:r>
              <a:rPr lang="en-US" dirty="0"/>
              <a:t>Radio Occultations (See Analytical Section Observation Guide)</a:t>
            </a:r>
          </a:p>
          <a:p>
            <a:pPr marL="342900" indent="-342900" algn="l">
              <a:buFont typeface="Arial" panose="020B0604020202020204" pitchFamily="34" charset="0"/>
              <a:buChar char="•"/>
            </a:pPr>
            <a:r>
              <a:rPr lang="en-US" dirty="0"/>
              <a:t>Calculations to Understand radio astronomy principles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Tree>
    <p:extLst>
      <p:ext uri="{BB962C8B-B14F-4D97-AF65-F5344CB8AC3E}">
        <p14:creationId xmlns:p14="http://schemas.microsoft.com/office/powerpoint/2010/main" val="217656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Contact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55</a:t>
            </a:fld>
            <a:endParaRPr lang="en-US"/>
          </a:p>
        </p:txBody>
      </p:sp>
      <p:sp>
        <p:nvSpPr>
          <p:cNvPr id="4" name="TextBox 3"/>
          <p:cNvSpPr txBox="1"/>
          <p:nvPr/>
        </p:nvSpPr>
        <p:spPr>
          <a:xfrm>
            <a:off x="1983179" y="1816924"/>
            <a:ext cx="8469613" cy="2062103"/>
          </a:xfrm>
          <a:prstGeom prst="rect">
            <a:avLst/>
          </a:prstGeom>
          <a:noFill/>
        </p:spPr>
        <p:txBody>
          <a:bodyPr wrap="square" rtlCol="0">
            <a:spAutoFit/>
          </a:bodyPr>
          <a:lstStyle/>
          <a:p>
            <a:r>
              <a:rPr lang="en-US" sz="3200" dirty="0"/>
              <a:t>Questions, Comments, Volunteering?</a:t>
            </a:r>
          </a:p>
          <a:p>
            <a:endParaRPr lang="en-US" sz="3200" dirty="0"/>
          </a:p>
          <a:p>
            <a:r>
              <a:rPr lang="en-US" sz="3200" dirty="0"/>
              <a:t>Email SARA Section Analytical Section Coordinator</a:t>
            </a:r>
          </a:p>
          <a:p>
            <a:r>
              <a:rPr lang="en-US" sz="3200" dirty="0"/>
              <a:t>Tzikas@alum.rpi.edu</a:t>
            </a:r>
          </a:p>
        </p:txBody>
      </p:sp>
    </p:spTree>
    <p:extLst>
      <p:ext uri="{BB962C8B-B14F-4D97-AF65-F5344CB8AC3E}">
        <p14:creationId xmlns:p14="http://schemas.microsoft.com/office/powerpoint/2010/main" val="22111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274885" y="1219200"/>
            <a:ext cx="5656710" cy="4396154"/>
          </a:xfrm>
        </p:spPr>
        <p:txBody>
          <a:bodyPr>
            <a:normAutofit/>
          </a:bodyPr>
          <a:lstStyle/>
          <a:p>
            <a:pPr algn="l"/>
            <a:r>
              <a:rPr lang="en-US" b="1" dirty="0"/>
              <a:t>Configure Receiver  </a:t>
            </a:r>
          </a:p>
          <a:p>
            <a:pPr marL="342900" indent="-342900" algn="l">
              <a:buFont typeface="Arial" panose="020B0604020202020204" pitchFamily="34" charset="0"/>
              <a:buChar char="•"/>
            </a:pPr>
            <a:r>
              <a:rPr lang="en-US" dirty="0"/>
              <a:t>Low Resolution: continuum mapping/pulsars</a:t>
            </a:r>
          </a:p>
          <a:p>
            <a:pPr marL="342900" indent="-342900" algn="l">
              <a:buFont typeface="Arial" panose="020B0604020202020204" pitchFamily="34" charset="0"/>
              <a:buChar char="•"/>
            </a:pPr>
            <a:r>
              <a:rPr lang="en-US" dirty="0"/>
              <a:t>High Resolution: Spectral Lines</a:t>
            </a:r>
          </a:p>
          <a:p>
            <a:pPr marL="342900" indent="-342900" algn="l">
              <a:buFont typeface="Arial" panose="020B0604020202020204" pitchFamily="34" charset="0"/>
              <a:buChar char="•"/>
            </a:pPr>
            <a:r>
              <a:rPr lang="en-US" dirty="0"/>
              <a:t>No Filter Full Band (with interference)</a:t>
            </a:r>
          </a:p>
          <a:p>
            <a:pPr marL="342900" indent="-342900" algn="l">
              <a:buFont typeface="Arial" panose="020B0604020202020204" pitchFamily="34" charset="0"/>
              <a:buChar char="•"/>
            </a:pPr>
            <a:r>
              <a:rPr lang="en-US" dirty="0"/>
              <a:t>H1 Filter (continuum maps, 1355-1455 MHz)</a:t>
            </a:r>
          </a:p>
          <a:p>
            <a:pPr marL="342900" indent="-342900" algn="l">
              <a:buFont typeface="Arial" panose="020B0604020202020204" pitchFamily="34" charset="0"/>
              <a:buChar char="•"/>
            </a:pPr>
            <a:r>
              <a:rPr lang="en-US" dirty="0"/>
              <a:t>OH Filter (Iridium sat. interference, 1.6-1.73 GHz)</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363" y="1219200"/>
            <a:ext cx="4882336" cy="4674577"/>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6</a:t>
            </a:fld>
            <a:endParaRPr lang="en-US"/>
          </a:p>
        </p:txBody>
      </p:sp>
    </p:spTree>
    <p:extLst>
      <p:ext uri="{BB962C8B-B14F-4D97-AF65-F5344CB8AC3E}">
        <p14:creationId xmlns:p14="http://schemas.microsoft.com/office/powerpoint/2010/main" val="274130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411874" y="1219200"/>
            <a:ext cx="5110419" cy="4396154"/>
          </a:xfrm>
        </p:spPr>
        <p:txBody>
          <a:bodyPr>
            <a:normAutofit/>
          </a:bodyPr>
          <a:lstStyle/>
          <a:p>
            <a:pPr algn="l"/>
            <a:r>
              <a:rPr lang="en-US" b="1" dirty="0"/>
              <a:t>Choose Path Setting </a:t>
            </a:r>
          </a:p>
          <a:p>
            <a:pPr marL="342900" indent="-342900" algn="l">
              <a:buFont typeface="Arial" panose="020B0604020202020204" pitchFamily="34" charset="0"/>
              <a:buChar char="•"/>
            </a:pPr>
            <a:r>
              <a:rPr lang="en-US" dirty="0"/>
              <a:t>Track: Good for spectra in high resolution &amp; pulsars </a:t>
            </a:r>
          </a:p>
          <a:p>
            <a:pPr marL="342900" indent="-342900" algn="l">
              <a:buFont typeface="Arial" panose="020B0604020202020204" pitchFamily="34" charset="0"/>
              <a:buChar char="•"/>
            </a:pPr>
            <a:r>
              <a:rPr lang="en-US" dirty="0"/>
              <a:t>On/ Off: Compares to a reference &amp; good for fainter spectral lines</a:t>
            </a:r>
          </a:p>
          <a:p>
            <a:pPr marL="342900" indent="-342900" algn="l">
              <a:buFont typeface="Arial" panose="020B0604020202020204" pitchFamily="34" charset="0"/>
              <a:buChar char="•"/>
            </a:pPr>
            <a:r>
              <a:rPr lang="en-US" dirty="0"/>
              <a:t>Daisy: Petal pattern maps for preliminary observations </a:t>
            </a:r>
          </a:p>
          <a:p>
            <a:pPr marL="342900" indent="-342900" algn="l">
              <a:buFont typeface="Arial" panose="020B0604020202020204" pitchFamily="34" charset="0"/>
              <a:buChar char="•"/>
            </a:pPr>
            <a:r>
              <a:rPr lang="en-US" dirty="0"/>
              <a:t>Map (Raster): Back &amp; forth detailed scans (wide band continuum observations)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293" y="1219200"/>
            <a:ext cx="6543037" cy="3756561"/>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7</a:t>
            </a:fld>
            <a:endParaRPr lang="en-US"/>
          </a:p>
        </p:txBody>
      </p:sp>
    </p:spTree>
    <p:extLst>
      <p:ext uri="{BB962C8B-B14F-4D97-AF65-F5344CB8AC3E}">
        <p14:creationId xmlns:p14="http://schemas.microsoft.com/office/powerpoint/2010/main" val="384538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endParaRPr lang="en-US" sz="1200" b="1" dirty="0"/>
          </a:p>
          <a:p>
            <a:pPr algn="l"/>
            <a:r>
              <a:rPr lang="en-US" b="1" dirty="0"/>
              <a:t>Output (Track) : </a:t>
            </a:r>
            <a:r>
              <a:rPr lang="en-US" dirty="0"/>
              <a:t>Molecular Cloud W51 </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578475"/>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128" y="2367238"/>
            <a:ext cx="7710678" cy="4020749"/>
          </a:xfrm>
          <a:prstGeom prst="rect">
            <a:avLst/>
          </a:prstGeom>
        </p:spPr>
      </p:pic>
      <p:sp>
        <p:nvSpPr>
          <p:cNvPr id="6" name="TextBox 5"/>
          <p:cNvSpPr txBox="1"/>
          <p:nvPr/>
        </p:nvSpPr>
        <p:spPr>
          <a:xfrm>
            <a:off x="10059806" y="2825262"/>
            <a:ext cx="1979794"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Shows the average spectra</a:t>
            </a:r>
          </a:p>
          <a:p>
            <a:r>
              <a:rPr lang="en-US" sz="1200" dirty="0"/>
              <a:t>averaged over all integrations. The upper and lower plots are for the two frequency bands and the two traces in each plot are for the two polarizations.</a:t>
            </a:r>
          </a:p>
        </p:txBody>
      </p:sp>
      <p:sp>
        <p:nvSpPr>
          <p:cNvPr id="8" name="TextBox 7"/>
          <p:cNvSpPr txBox="1"/>
          <p:nvPr/>
        </p:nvSpPr>
        <p:spPr>
          <a:xfrm>
            <a:off x="438266" y="2640596"/>
            <a:ext cx="1985715" cy="1754326"/>
          </a:xfrm>
          <a:prstGeom prst="rect">
            <a:avLst/>
          </a:prstGeom>
          <a:noFill/>
        </p:spPr>
        <p:txBody>
          <a:bodyPr wrap="square" rtlCol="0">
            <a:spAutoFit/>
          </a:bodyPr>
          <a:lstStyle/>
          <a:p>
            <a:r>
              <a:rPr lang="en-US" sz="1200" dirty="0"/>
              <a:t>Shows the continuum.  This is the average of the central  80% of each spectrum pattern vs time.  The four traces are two polarizations and two frequency bands. Note Baseline, Calibration, and Target traces.</a:t>
            </a:r>
          </a:p>
          <a:p>
            <a:endParaRPr lang="en-US" sz="1200" dirty="0"/>
          </a:p>
        </p:txBody>
      </p:sp>
      <p:sp>
        <p:nvSpPr>
          <p:cNvPr id="7" name="Rectangle 6"/>
          <p:cNvSpPr/>
          <p:nvPr/>
        </p:nvSpPr>
        <p:spPr>
          <a:xfrm>
            <a:off x="438266" y="2640596"/>
            <a:ext cx="1875693" cy="166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274885" y="4314092"/>
            <a:ext cx="0" cy="42203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274885" y="4736123"/>
            <a:ext cx="10742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Connector 14"/>
          <p:cNvCxnSpPr>
            <a:stCxn id="6" idx="2"/>
          </p:cNvCxnSpPr>
          <p:nvPr/>
        </p:nvCxnSpPr>
        <p:spPr>
          <a:xfrm>
            <a:off x="11049703" y="4210257"/>
            <a:ext cx="16882" cy="666543"/>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10187354" y="4876800"/>
            <a:ext cx="8792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Slide Number Placeholder 8"/>
          <p:cNvSpPr>
            <a:spLocks noGrp="1"/>
          </p:cNvSpPr>
          <p:nvPr>
            <p:ph type="sldNum" sz="quarter" idx="12"/>
          </p:nvPr>
        </p:nvSpPr>
        <p:spPr/>
        <p:txBody>
          <a:bodyPr/>
          <a:lstStyle/>
          <a:p>
            <a:fld id="{CA8D75EB-B86C-434C-A07B-B887823EC4F8}" type="slidenum">
              <a:rPr lang="en-US" smtClean="0"/>
              <a:t>8</a:t>
            </a:fld>
            <a:endParaRPr lang="en-US"/>
          </a:p>
        </p:txBody>
      </p:sp>
      <p:sp>
        <p:nvSpPr>
          <p:cNvPr id="11" name="Rectangle 10"/>
          <p:cNvSpPr/>
          <p:nvPr/>
        </p:nvSpPr>
        <p:spPr>
          <a:xfrm>
            <a:off x="10038483" y="657258"/>
            <a:ext cx="2056204" cy="1938992"/>
          </a:xfrm>
          <a:prstGeom prst="rect">
            <a:avLst/>
          </a:prstGeom>
        </p:spPr>
        <p:txBody>
          <a:bodyPr wrap="square">
            <a:spAutoFit/>
          </a:bodyPr>
          <a:lstStyle/>
          <a:p>
            <a:r>
              <a:rPr lang="en-US" sz="1200" dirty="0">
                <a:latin typeface="Calibri" panose="020F0502020204030204" pitchFamily="34" charset="0"/>
                <a:ea typeface="Times New Roman" panose="02020603050405020304" pitchFamily="18" charset="0"/>
              </a:rPr>
              <a:t>Electron polarization: A property of electrons defined by the Pauli Exclusion Principle but simply described as up or down, or left and right. Radio telescopes are equipped with polarizing filters that distinguish between the two electron polarizations.</a:t>
            </a:r>
          </a:p>
        </p:txBody>
      </p:sp>
    </p:spTree>
    <p:extLst>
      <p:ext uri="{BB962C8B-B14F-4D97-AF65-F5344CB8AC3E}">
        <p14:creationId xmlns:p14="http://schemas.microsoft.com/office/powerpoint/2010/main" val="367981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Output (On/Off): </a:t>
            </a:r>
            <a:r>
              <a:rPr lang="en-US" dirty="0"/>
              <a:t>3C279</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61" y="1820894"/>
            <a:ext cx="8757139" cy="4650245"/>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9</a:t>
            </a:fld>
            <a:endParaRPr lang="en-US"/>
          </a:p>
        </p:txBody>
      </p:sp>
    </p:spTree>
    <p:extLst>
      <p:ext uri="{BB962C8B-B14F-4D97-AF65-F5344CB8AC3E}">
        <p14:creationId xmlns:p14="http://schemas.microsoft.com/office/powerpoint/2010/main" val="38225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3612</Words>
  <Application>Microsoft Office PowerPoint</Application>
  <PresentationFormat>Widescreen</PresentationFormat>
  <Paragraphs>452</Paragraphs>
  <Slides>55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Office Theme</vt:lpstr>
      <vt:lpstr>SARA Conference 2019  Analytical Section Meeting, Demo, &amp; Programs</vt:lpstr>
      <vt:lpstr>Agenda</vt:lpstr>
      <vt:lpstr>20 Meter Dish Demo</vt:lpstr>
      <vt:lpstr>20 Meter Dish Demo</vt:lpstr>
      <vt:lpstr>20 Meter Dish Demo</vt:lpstr>
      <vt:lpstr>20 Meter Dish Demo</vt:lpstr>
      <vt:lpstr>20 Meter Dish Demo</vt:lpstr>
      <vt:lpstr>20 Meter Dish Demo</vt:lpstr>
      <vt:lpstr>20 Meter Dish Demo</vt:lpstr>
      <vt:lpstr>20 Meter Dish Demo</vt:lpstr>
      <vt:lpstr>20 Meter Dish Demo</vt:lpstr>
      <vt:lpstr>20 Meter Dish Demo</vt:lpstr>
      <vt:lpstr>20 Meter Dish Demo</vt:lpstr>
      <vt:lpstr>20 Meter Dish Demo</vt:lpstr>
      <vt:lpstr>20 Meter Dish Demo</vt:lpstr>
      <vt:lpstr>20 Meter Dish Demo</vt:lpstr>
      <vt:lpstr>20 Meter Dish Demo</vt:lpstr>
      <vt:lpstr>Cas A Observation Program</vt:lpstr>
      <vt:lpstr>Cas A Observation Program</vt:lpstr>
      <vt:lpstr>Cas A Observation Program</vt:lpstr>
      <vt:lpstr>Cas A Observation Program</vt:lpstr>
      <vt:lpstr>Cas A Observation Program</vt:lpstr>
      <vt:lpstr>Cas A Observation Program</vt:lpstr>
      <vt:lpstr>Cas A Observation Program</vt:lpstr>
      <vt:lpstr>Cas A Observation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Cas A Observational Program</vt:lpstr>
      <vt:lpstr>Useful Information</vt:lpstr>
      <vt:lpstr>Documentation</vt:lpstr>
      <vt:lpstr>Documentation</vt:lpstr>
      <vt:lpstr>Documentation</vt:lpstr>
      <vt:lpstr>Documentation</vt:lpstr>
      <vt:lpstr>Instruments Available</vt:lpstr>
      <vt:lpstr>Technical Information</vt:lpstr>
      <vt:lpstr>Technical Information</vt:lpstr>
      <vt:lpstr>Technical Information</vt:lpstr>
      <vt:lpstr>Projects</vt:lpstr>
      <vt:lpstr>Contact</vt:lpstr>
    </vt:vector>
  </TitlesOfParts>
  <Company>U.S. Customs &amp;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SARA Sections Update 2016</dc:title>
  <dc:creator>TZIKAS, STEPHEN A</dc:creator>
  <cp:lastModifiedBy>Stephen Tzikas</cp:lastModifiedBy>
  <cp:revision>255</cp:revision>
  <cp:lastPrinted>2018-02-01T11:59:31Z</cp:lastPrinted>
  <dcterms:created xsi:type="dcterms:W3CDTF">2015-12-08T11:21:22Z</dcterms:created>
  <dcterms:modified xsi:type="dcterms:W3CDTF">2019-02-19T11:44:29Z</dcterms:modified>
</cp:coreProperties>
</file>